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3"/>
  </p:notesMasterIdLst>
  <p:sldIdLst>
    <p:sldId id="271" r:id="rId2"/>
    <p:sldId id="258" r:id="rId3"/>
    <p:sldId id="280" r:id="rId4"/>
    <p:sldId id="298" r:id="rId5"/>
    <p:sldId id="299" r:id="rId6"/>
    <p:sldId id="300" r:id="rId7"/>
    <p:sldId id="344" r:id="rId8"/>
    <p:sldId id="306" r:id="rId9"/>
    <p:sldId id="308" r:id="rId10"/>
    <p:sldId id="362" r:id="rId11"/>
    <p:sldId id="286" r:id="rId12"/>
    <p:sldId id="347" r:id="rId13"/>
    <p:sldId id="310" r:id="rId14"/>
    <p:sldId id="288" r:id="rId15"/>
    <p:sldId id="317" r:id="rId16"/>
    <p:sldId id="319" r:id="rId17"/>
    <p:sldId id="318" r:id="rId18"/>
    <p:sldId id="367" r:id="rId19"/>
    <p:sldId id="326" r:id="rId20"/>
    <p:sldId id="334" r:id="rId21"/>
    <p:sldId id="373" r:id="rId22"/>
    <p:sldId id="356" r:id="rId23"/>
    <p:sldId id="358" r:id="rId24"/>
    <p:sldId id="374" r:id="rId25"/>
    <p:sldId id="375" r:id="rId26"/>
    <p:sldId id="376" r:id="rId27"/>
    <p:sldId id="377" r:id="rId28"/>
    <p:sldId id="378" r:id="rId29"/>
    <p:sldId id="380" r:id="rId30"/>
    <p:sldId id="355" r:id="rId31"/>
    <p:sldId id="330" r:id="rId32"/>
    <p:sldId id="331" r:id="rId33"/>
    <p:sldId id="370" r:id="rId34"/>
    <p:sldId id="360" r:id="rId35"/>
    <p:sldId id="341" r:id="rId36"/>
    <p:sldId id="353" r:id="rId37"/>
    <p:sldId id="385" r:id="rId38"/>
    <p:sldId id="384" r:id="rId39"/>
    <p:sldId id="371" r:id="rId40"/>
    <p:sldId id="365" r:id="rId41"/>
    <p:sldId id="350" r:id="rId42"/>
    <p:sldId id="398" r:id="rId43"/>
    <p:sldId id="408" r:id="rId44"/>
    <p:sldId id="372" r:id="rId45"/>
    <p:sldId id="342" r:id="rId46"/>
    <p:sldId id="386" r:id="rId47"/>
    <p:sldId id="343" r:id="rId48"/>
    <p:sldId id="314" r:id="rId49"/>
    <p:sldId id="407" r:id="rId50"/>
    <p:sldId id="392" r:id="rId51"/>
    <p:sldId id="393" r:id="rId52"/>
    <p:sldId id="394" r:id="rId53"/>
    <p:sldId id="395" r:id="rId54"/>
    <p:sldId id="336" r:id="rId55"/>
    <p:sldId id="335" r:id="rId56"/>
    <p:sldId id="287" r:id="rId57"/>
    <p:sldId id="396" r:id="rId58"/>
    <p:sldId id="409" r:id="rId59"/>
    <p:sldId id="405" r:id="rId60"/>
    <p:sldId id="289" r:id="rId61"/>
    <p:sldId id="412" r:id="rId62"/>
    <p:sldId id="295" r:id="rId63"/>
    <p:sldId id="363" r:id="rId64"/>
    <p:sldId id="400" r:id="rId65"/>
    <p:sldId id="410" r:id="rId66"/>
    <p:sldId id="346" r:id="rId67"/>
    <p:sldId id="366" r:id="rId68"/>
    <p:sldId id="388" r:id="rId69"/>
    <p:sldId id="411" r:id="rId70"/>
    <p:sldId id="348" r:id="rId71"/>
    <p:sldId id="389" r:id="rId72"/>
  </p:sldIdLst>
  <p:sldSz cx="9144000" cy="6858000" type="screen4x3"/>
  <p:notesSz cx="6858000" cy="9144000"/>
  <p:embeddedFontLst>
    <p:embeddedFont>
      <p:font typeface="나눔스퀘어" panose="020B0600000101010101" pitchFamily="34" charset="-127"/>
      <p:regular r:id="rId74"/>
      <p:bold r:id="rId75"/>
      <p:italic r:id="rId76"/>
      <p:boldItalic r:id="rId77"/>
    </p:embeddedFont>
    <p:embeddedFont>
      <p:font typeface="나눔스퀘어 Bold" panose="020B0600000101010101" pitchFamily="34" charset="-127"/>
      <p:bold r:id="rId78"/>
    </p:embeddedFont>
    <p:embeddedFont>
      <p:font typeface="맑은 고딕" panose="020B0503020000020004" pitchFamily="34" charset="-127"/>
      <p:regular r:id="rId79"/>
      <p:bold r:id="rId80"/>
    </p:embeddedFont>
    <p:embeddedFont>
      <p:font typeface="Motif" pitchFamily="2" charset="-127"/>
      <p:regular r:id="rId81"/>
      <p:bold r:id="rId8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EAC"/>
    <a:srgbClr val="F76265"/>
    <a:srgbClr val="191919"/>
    <a:srgbClr val="F87477"/>
    <a:srgbClr val="582A72"/>
    <a:srgbClr val="003586"/>
    <a:srgbClr val="A6155F"/>
    <a:srgbClr val="56296F"/>
    <a:srgbClr val="023A99"/>
    <a:srgbClr val="5B2C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8" autoAdjust="0"/>
    <p:restoredTop sz="92528"/>
  </p:normalViewPr>
  <p:slideViewPr>
    <p:cSldViewPr snapToGrid="0">
      <p:cViewPr varScale="1">
        <p:scale>
          <a:sx n="100" d="100"/>
          <a:sy n="100" d="100"/>
        </p:scale>
        <p:origin x="1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83198-4C49-6B47-97F1-B0A478B972C6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94F14-9959-A747-907F-387EA2A41B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70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저희는 이름 가운데 모아 만든 동규 우승입니다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 조는 올림픽 선수들의 </a:t>
            </a:r>
            <a:r>
              <a:rPr kumimoji="1" lang="en-US" altLang="ko-KR" dirty="0"/>
              <a:t>BMI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바탕으로 특징들을 찾아보았습니다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8504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다만 단순히 키가 크고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작은 것 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/</a:t>
            </a:r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체중이 많이 나가고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적게 나가는 것이 경기력에 영향을 주는 것은 어렵기에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이를 종합적으로 판단할 수 있는 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kumimoji="1"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고려하기로 하였습니다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5408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BMI</a:t>
            </a:r>
            <a:r>
              <a:rPr kumimoji="1" lang="ko-KR" altLang="en-US" dirty="0"/>
              <a:t>는 간단하게 키와 체중을 바탕으로 계산한 지수로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수치가 높으면 키에 비해 체중이 </a:t>
            </a:r>
            <a:r>
              <a:rPr kumimoji="1" lang="ko-KR" altLang="en-US" dirty="0" err="1"/>
              <a:t>많이나간다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수치가 작으면 키에 비해 체중이 적게 나가는 것을 의미합니다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9496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BMI</a:t>
            </a:r>
            <a:r>
              <a:rPr kumimoji="1" lang="ko-KR" altLang="en-US" dirty="0"/>
              <a:t> 식은 다음과 같습니다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24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</a:t>
            </a:r>
            <a:r>
              <a:rPr kumimoji="1" lang="en-US" altLang="ko-KR" dirty="0"/>
              <a:t>BMI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바탕으로 세가지 가설을 세우고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가설이 맞을지에 대해 검증해보기로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9101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과정입니다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시간관계상 중요한 부분 위주로 짚고 넘어가겠습니다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84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Pandas, </a:t>
            </a:r>
            <a:r>
              <a:rPr kumimoji="1" lang="en-US" altLang="ko-KR" dirty="0" err="1"/>
              <a:t>numpy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matplot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seaborn</a:t>
            </a:r>
            <a:r>
              <a:rPr kumimoji="1" lang="ko-KR" altLang="en-US" dirty="0"/>
              <a:t>을 사용하였습니다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1853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항목들은 다음과 같습니다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260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보았을 때 </a:t>
            </a:r>
            <a:r>
              <a:rPr kumimoji="1" lang="en-US" altLang="ko-KR" dirty="0"/>
              <a:t>Height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결측치</a:t>
            </a:r>
            <a:r>
              <a:rPr kumimoji="1" lang="ko-KR" altLang="en-US" dirty="0"/>
              <a:t> 비율이 과도하게 높았습니다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이유를 확인하기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연도별 </a:t>
            </a:r>
            <a:r>
              <a:rPr kumimoji="1" lang="ko-KR" altLang="en-US" dirty="0" err="1"/>
              <a:t>결측치</a:t>
            </a:r>
            <a:r>
              <a:rPr kumimoji="1" lang="ko-KR" altLang="en-US" dirty="0"/>
              <a:t> 비율을 그래프로 확인해보았습니다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4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그래프로 그려보았을 때 최근의 </a:t>
            </a:r>
            <a:r>
              <a:rPr kumimoji="1" lang="ko-KR" altLang="en-US" dirty="0" err="1"/>
              <a:t>데이터들에서는</a:t>
            </a:r>
            <a:r>
              <a:rPr kumimoji="1" lang="ko-KR" altLang="en-US" dirty="0"/>
              <a:t> 키와 체중의 </a:t>
            </a:r>
            <a:r>
              <a:rPr kumimoji="1" lang="ko-KR" altLang="en-US" dirty="0" err="1"/>
              <a:t>결측치가</a:t>
            </a:r>
            <a:r>
              <a:rPr kumimoji="1" lang="ko-KR" altLang="en-US" dirty="0"/>
              <a:t> 낮지만 과거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</a:t>
            </a:r>
            <a:r>
              <a:rPr kumimoji="1" lang="en-US" altLang="ko-KR" dirty="0"/>
              <a:t>1896</a:t>
            </a:r>
            <a:r>
              <a:rPr kumimoji="1" lang="ko-KR" altLang="en-US" dirty="0"/>
              <a:t>년부터 </a:t>
            </a:r>
            <a:r>
              <a:rPr kumimoji="1" lang="en-US" altLang="ko-KR" dirty="0"/>
              <a:t>1960</a:t>
            </a:r>
            <a:r>
              <a:rPr kumimoji="1" lang="ko-KR" altLang="en-US" dirty="0"/>
              <a:t>년대 전까지의 데이터에서는 키와 체중의 </a:t>
            </a:r>
            <a:r>
              <a:rPr kumimoji="1" lang="ko-KR" altLang="en-US" dirty="0" err="1"/>
              <a:t>결측치</a:t>
            </a:r>
            <a:r>
              <a:rPr kumimoji="1" lang="ko-KR" altLang="en-US" dirty="0"/>
              <a:t> 비율이 굉장히 높은 것을 알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추정컨대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당시에는 키와 체중이 중요한 데이터로 생각되지 않아 수집되지 않았을 것으로 생각됩니다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1900</a:t>
            </a:r>
            <a:r>
              <a:rPr kumimoji="1" lang="ko-KR" altLang="en-US" dirty="0"/>
              <a:t>년대에는 거의 </a:t>
            </a:r>
            <a:r>
              <a:rPr kumimoji="1" lang="ko-KR" altLang="en-US" dirty="0" err="1"/>
              <a:t>결측치가</a:t>
            </a:r>
            <a:r>
              <a:rPr kumimoji="1" lang="ko-KR" altLang="en-US" dirty="0"/>
              <a:t> </a:t>
            </a:r>
            <a:r>
              <a:rPr kumimoji="1" lang="en-US" altLang="ko-KR" dirty="0"/>
              <a:t>95%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가까워보이는데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데이터를 중앙값으로 처리하거나 하게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5%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100%</a:t>
            </a:r>
            <a:r>
              <a:rPr kumimoji="1" lang="ko-KR" altLang="en-US" dirty="0"/>
              <a:t>의 데이터를 대변하게 되는 문제가 생기기 때문에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데이터를 사용하는 것 보다는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정확한 데이터가 있는 </a:t>
            </a:r>
            <a:r>
              <a:rPr kumimoji="1" lang="en-US" altLang="ko-KR" dirty="0"/>
              <a:t>1960</a:t>
            </a:r>
            <a:r>
              <a:rPr kumimoji="1" lang="ko-KR" altLang="en-US" dirty="0"/>
              <a:t>년 이후의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2016</a:t>
            </a:r>
            <a:r>
              <a:rPr kumimoji="1" lang="ko-KR" altLang="en-US" dirty="0"/>
              <a:t>년 데이터를 기준으로 최근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년간의 데이터로 우리가 원하는 데이터의 범위를 줄여서 찾기로 결정하였습니다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7201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1968</a:t>
            </a:r>
            <a:r>
              <a:rPr kumimoji="1" lang="ko-KR" altLang="en-US" dirty="0"/>
              <a:t>년 이후의 데이터는 </a:t>
            </a:r>
            <a:r>
              <a:rPr kumimoji="1" lang="ko-KR" altLang="en-US" dirty="0" err="1"/>
              <a:t>결측치</a:t>
            </a:r>
            <a:r>
              <a:rPr kumimoji="1" lang="ko-KR" altLang="en-US" dirty="0"/>
              <a:t> 비율이 </a:t>
            </a:r>
            <a:r>
              <a:rPr kumimoji="1" lang="en-US" altLang="ko-KR" dirty="0"/>
              <a:t>4~5%</a:t>
            </a:r>
            <a:r>
              <a:rPr kumimoji="1" lang="ko-KR" altLang="en-US" dirty="0"/>
              <a:t>로 현격히 감소하였습니다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8707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 순서는 다음과 같습니다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424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동일 인물이 개인전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단체전을 참가하거나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올림픽에 참가한 적은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같은 데이터가 중복된 것은 확인되지 않았습니다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결측치는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Event(</a:t>
            </a:r>
            <a:r>
              <a:rPr kumimoji="1" lang="ko-KR" altLang="en-US" dirty="0"/>
              <a:t>세부 종목</a:t>
            </a:r>
            <a:r>
              <a:rPr kumimoji="1" lang="en-US" altLang="ko-KR" dirty="0"/>
              <a:t>)</a:t>
            </a:r>
            <a:r>
              <a:rPr kumimoji="1" lang="ko-KR" altLang="en-US" dirty="0"/>
              <a:t>별 </a:t>
            </a:r>
            <a:r>
              <a:rPr kumimoji="1" lang="ko-KR" altLang="en-US" dirty="0" err="1"/>
              <a:t>결측치</a:t>
            </a:r>
            <a:r>
              <a:rPr kumimoji="1" lang="ko-KR" altLang="en-US" dirty="0"/>
              <a:t> 평균으로 채웠습니다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5809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69C0D-7963-5D85-FA57-F7DE113E7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5B8669-0D62-A2D8-614E-35F4C9E75D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2AAD1C-6B71-B6D0-C21D-7F3580AA1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Weight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height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결측치</a:t>
            </a:r>
            <a:r>
              <a:rPr kumimoji="1" lang="ko-KR" altLang="en-US" dirty="0"/>
              <a:t> 없음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652DC-4A31-84E5-ECCE-5A7EC7B63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5607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A4D17-6190-BB59-AF0B-5AA47A40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41A2BD-F37C-7C02-F66B-5B2D065C2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5BD404-D92A-618A-2093-44FDF070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키가 큰 선수들은 대개 농구선수들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가능한 범주로 판단됨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94649-9F08-DFD2-B9A6-A00EB5ADB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324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3715C-EE8D-C869-0705-DF4C2E320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6557FC-F7A2-6948-8E64-883B732D2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98FA74-AB74-40DA-E55D-E7AE5C45F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키가 작은 선수들에 대해서도 이상치를 확인하였습니다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127kg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62kg</a:t>
            </a:r>
            <a:r>
              <a:rPr kumimoji="1" lang="ko-KR" altLang="en-US" dirty="0"/>
              <a:t>가 가능한지 의문이 들어 검색을 해보았는데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데이터가 이렇게 기록이 되어있고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63kg </a:t>
            </a:r>
            <a:r>
              <a:rPr kumimoji="1" lang="ko-KR" altLang="en-US" dirty="0"/>
              <a:t>미만 복싱경기에 참가한 이력을 확인하였습니다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사진이 없어 확인할 방법은 따로 없었습니다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다른 홈페이지에도 표기가 되어있는 정보이기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데이터의 오류라고 보기 어려워 지나갔습니다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6EBCD7-43C5-D806-6C87-8DD88EEE8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6436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13108-64E2-39DA-D356-9A5FBF600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2ED130-34F5-ED06-8DA3-58564706F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304F5A-9639-8D38-536C-19369F37A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체중이 많이 나가는 선수들은 대개 유도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레슬링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역도 등 의 선수들로 체중이 많이 나가는 것이 충분히 고려 가능한 범주로 판단됩니다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91EF60-ED15-4223-E64C-DA352D217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07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1F81F-A449-C67C-5848-0856599D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33D6C9-90F9-F8C7-95AC-1B47E79A0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D97DC1-C340-D7DE-9B8E-C6513974D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체중이 적게 나가는 선수들 역시 체조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리듬체조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다이빙 등 체중이 적게 나가는 것이 충분히 고려 가능한 범주로 판단됩니다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6305CD-8141-11BB-549B-5FC43AB7D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182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BMI </a:t>
            </a:r>
            <a:r>
              <a:rPr kumimoji="1" lang="ko-KR" altLang="en-US" dirty="0"/>
              <a:t>계산식을 바탕으로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 열을 추가하였습니다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0269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선수들의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와 메달여부 등을 판단할 것이기때문에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필요없는</a:t>
            </a:r>
            <a:r>
              <a:rPr kumimoji="1" lang="ko-KR" altLang="en-US" dirty="0"/>
              <a:t> 데이터들을 삭제하였습니다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9042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가독성을 높이기 위해 필요한 열들 위주로 순서를 정리하였습니다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264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키가 크고 작음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체중이 많이 나가고 적은 것은 확인하였지만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 역시 과도하게 높고 낮은 이상치가 있는지를 확인하였습니다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Volleyball</a:t>
            </a:r>
            <a:r>
              <a:rPr kumimoji="1" lang="ko-KR" altLang="en-US" dirty="0"/>
              <a:t> 선수가 </a:t>
            </a:r>
            <a:r>
              <a:rPr kumimoji="1" lang="en-US" altLang="ko-KR" dirty="0"/>
              <a:t>169kg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30kg</a:t>
            </a:r>
            <a:r>
              <a:rPr kumimoji="1" lang="ko-KR" altLang="en-US" dirty="0"/>
              <a:t>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조사해보니 </a:t>
            </a:r>
            <a:r>
              <a:rPr kumimoji="1" lang="en-US" altLang="ko-KR" dirty="0"/>
              <a:t>58kg</a:t>
            </a:r>
            <a:r>
              <a:rPr kumimoji="1" lang="ko-KR" altLang="en-US" dirty="0"/>
              <a:t>정도로 나와 잘못된 데이터로 보입니다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외에도 </a:t>
            </a:r>
            <a:r>
              <a:rPr kumimoji="1" lang="en-US" altLang="ko-KR" dirty="0" err="1"/>
              <a:t>saling</a:t>
            </a:r>
            <a:r>
              <a:rPr kumimoji="1" lang="ko-KR" altLang="en-US" dirty="0"/>
              <a:t>선수나 몇 </a:t>
            </a:r>
            <a:r>
              <a:rPr kumimoji="1" lang="ko-KR" altLang="en-US" dirty="0" err="1"/>
              <a:t>선수들에서</a:t>
            </a:r>
            <a:r>
              <a:rPr kumimoji="1" lang="ko-KR" altLang="en-US" dirty="0"/>
              <a:t> 이상치가 보였고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메달리스트가 아니기에 제거작업을 진행하였습니다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충분히 감안 가능한 범주로 확인되었습니다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나라에서 사용한 </a:t>
            </a:r>
            <a:r>
              <a:rPr kumimoji="1" lang="ko-KR" altLang="en-US" dirty="0" err="1"/>
              <a:t>체주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36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Introduction</a:t>
            </a:r>
            <a:r>
              <a:rPr kumimoji="1" lang="ko-KR" altLang="en-US" dirty="0"/>
              <a:t>입니다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334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검증할 첫 번째 가설입니다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최고의 신체능력을 갖춘 </a:t>
            </a:r>
            <a:r>
              <a:rPr kumimoji="1" lang="ko-KR" altLang="en-US" dirty="0" err="1"/>
              <a:t>올림피언들은</a:t>
            </a:r>
            <a:r>
              <a:rPr kumimoji="1" lang="ko-KR" altLang="en-US" dirty="0"/>
              <a:t> 정상 </a:t>
            </a:r>
            <a:r>
              <a:rPr kumimoji="1" lang="en-US" altLang="ko-KR" dirty="0"/>
              <a:t>BMI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속할것이다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검증하기 위해 모든 </a:t>
            </a:r>
            <a:r>
              <a:rPr kumimoji="1" lang="en-US" altLang="ko-KR" dirty="0"/>
              <a:t>sport</a:t>
            </a:r>
            <a:r>
              <a:rPr kumimoji="1" lang="ko-KR" altLang="en-US" dirty="0"/>
              <a:t> 선수들을 정상</a:t>
            </a:r>
            <a:r>
              <a:rPr kumimoji="1" lang="en-US" altLang="ko-KR" dirty="0"/>
              <a:t> BMI</a:t>
            </a:r>
            <a:r>
              <a:rPr kumimoji="1" lang="ko-KR" altLang="en-US" dirty="0"/>
              <a:t>안에 속하는지 그래프를 그려 확인해보겠습니다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975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대부분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정상범주</a:t>
            </a:r>
            <a:r>
              <a:rPr kumimoji="1" lang="ko-KR" altLang="en-US" dirty="0"/>
              <a:t> 안에 보이지만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어떠한 종목들은 벗어나는 것들도 확인이 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Scatter plot</a:t>
            </a:r>
            <a:r>
              <a:rPr kumimoji="1" lang="ko-KR" altLang="en-US" dirty="0" err="1"/>
              <a:t>으로는</a:t>
            </a:r>
            <a:r>
              <a:rPr kumimoji="1" lang="ko-KR" altLang="en-US" dirty="0"/>
              <a:t> 가독성이 조금 떨어지기 때문에 </a:t>
            </a:r>
            <a:r>
              <a:rPr kumimoji="1" lang="en-US" altLang="ko-KR" dirty="0" err="1"/>
              <a:t>violinplot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확인해보았습니다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3725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특정 종목들은 </a:t>
            </a:r>
            <a:r>
              <a:rPr kumimoji="1" lang="en-US" altLang="ko-KR" dirty="0"/>
              <a:t>median</a:t>
            </a:r>
            <a:r>
              <a:rPr kumimoji="1" lang="ko-KR" altLang="en-US" dirty="0"/>
              <a:t> 값 또한 정상 </a:t>
            </a:r>
            <a:r>
              <a:rPr kumimoji="1" lang="en-US" altLang="ko-KR" dirty="0"/>
              <a:t>BMI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벗어나는 것이 보입니다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Median</a:t>
            </a:r>
            <a:r>
              <a:rPr kumimoji="1" lang="ko-KR" altLang="en-US" dirty="0"/>
              <a:t>값을 기준으로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상위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하위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 종목을 추려서 </a:t>
            </a:r>
            <a:r>
              <a:rPr kumimoji="1" lang="ko-KR" altLang="en-US" dirty="0" err="1"/>
              <a:t>시각화해보겠습니다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6423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리듬체조는 대부분의 선수들이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정상보다 낮습니다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선수들의 체형을 생각해보면 충분히 그럴 것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BMI</a:t>
            </a:r>
            <a:r>
              <a:rPr kumimoji="1" lang="ko-KR" altLang="en-US" dirty="0"/>
              <a:t>가 높은 종목들도 생각해보면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봅슬레이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역도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야구는 충분히 선수들의 체형상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높을 것으로 생각됩니다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종목에 따라 정상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적절한 범주가 아닐 수 있겠다는 결론이 보여집니다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0947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따라서 첫번째 가설 최고의 신체능력을 갖춘 </a:t>
            </a:r>
            <a:r>
              <a:rPr kumimoji="1" lang="ko-KR" altLang="en-US" sz="1200" b="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올림피언들은</a:t>
            </a:r>
            <a:r>
              <a:rPr kumimoji="1" lang="ko-KR" altLang="en-US" sz="1200" b="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정상 </a:t>
            </a:r>
            <a:r>
              <a:rPr kumimoji="1" lang="en" altLang="ko-KR" sz="1200" b="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kumimoji="1" lang="ko-KR" altLang="en-US" sz="1200" b="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에</a:t>
            </a:r>
            <a:r>
              <a:rPr kumimoji="1" lang="ko-KR" altLang="en-US" sz="1200" b="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속할 것이다</a:t>
            </a:r>
            <a:r>
              <a:rPr kumimoji="1" lang="en-US" altLang="ko-KR" sz="1200" b="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r>
              <a:rPr kumimoji="1" lang="ko-KR" altLang="en-US" sz="1200" b="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는 거짓으로 판명되었습니다</a:t>
            </a:r>
            <a:r>
              <a:rPr kumimoji="1" lang="en-US" altLang="ko-KR" sz="1200" b="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lang="ko-KR" altLang="en-US" sz="1200" b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092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두번째 가설 메달리스트와 </a:t>
            </a:r>
            <a:r>
              <a:rPr kumimoji="1" lang="ko-KR" altLang="en-US" dirty="0" err="1"/>
              <a:t>비메달리스트간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차이가 있을 것이다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대한 검증입니다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이를 검증하기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선수들을 메달과 </a:t>
            </a:r>
            <a:r>
              <a:rPr kumimoji="1" lang="ko-KR" altLang="en-US" dirty="0" err="1"/>
              <a:t>비메달선수를</a:t>
            </a:r>
            <a:r>
              <a:rPr kumimoji="1" lang="ko-KR" altLang="en-US" dirty="0"/>
              <a:t> 구분해서 </a:t>
            </a:r>
            <a:r>
              <a:rPr kumimoji="1" lang="en-US" altLang="ko-KR" dirty="0"/>
              <a:t>BMI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시각화하여</a:t>
            </a:r>
            <a:r>
              <a:rPr kumimoji="1" lang="ko-KR" altLang="en-US" dirty="0"/>
              <a:t> 비교해보겠습니다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8339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세부 </a:t>
            </a:r>
            <a:r>
              <a:rPr kumimoji="1" lang="en-US" altLang="ko-KR" dirty="0"/>
              <a:t>Event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확인해보니 종목이 </a:t>
            </a:r>
            <a:r>
              <a:rPr kumimoji="1" lang="en-US" altLang="ko-KR" dirty="0"/>
              <a:t>485</a:t>
            </a:r>
            <a:r>
              <a:rPr kumimoji="1" lang="ko-KR" altLang="en-US" dirty="0"/>
              <a:t>개나 되어서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저희는 그 중 우리나라가 최근에 메달을 획득한 </a:t>
            </a:r>
            <a:r>
              <a:rPr kumimoji="1" lang="en-US" altLang="ko-KR" dirty="0"/>
              <a:t>sport</a:t>
            </a:r>
            <a:r>
              <a:rPr kumimoji="1" lang="ko-KR" altLang="en-US" dirty="0"/>
              <a:t> 위주로 접근하였습니다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2024</a:t>
            </a:r>
            <a:r>
              <a:rPr kumimoji="1" lang="ko-KR" altLang="en-US" dirty="0"/>
              <a:t>년 파리 올림픽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2022</a:t>
            </a:r>
            <a:r>
              <a:rPr kumimoji="1" lang="ko-KR" altLang="en-US" dirty="0"/>
              <a:t>년 베이징 올림픽에서 메달을 딴 </a:t>
            </a:r>
            <a:r>
              <a:rPr kumimoji="1" lang="en-US" altLang="ko-KR" dirty="0"/>
              <a:t>13</a:t>
            </a:r>
            <a:r>
              <a:rPr kumimoji="1" lang="ko-KR" altLang="en-US" dirty="0"/>
              <a:t>개 종목으로 축약하여 데이터를 확인해보겠습니다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3168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왼쪽은 메달리스트들의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오른쪽은 </a:t>
            </a:r>
            <a:r>
              <a:rPr kumimoji="1" lang="ko-KR" altLang="en-US" dirty="0" err="1"/>
              <a:t>비메달리스트들의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보시기에 </a:t>
            </a:r>
            <a:r>
              <a:rPr kumimoji="1" lang="ko-KR" altLang="en-US" dirty="0" err="1"/>
              <a:t>어떠신가요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저는 모양이 크게 </a:t>
            </a:r>
            <a:r>
              <a:rPr kumimoji="1" lang="ko-KR" altLang="en-US" dirty="0" err="1"/>
              <a:t>달라보이지는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않아보입니다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하지만 이렇게 보면 일대일로 비교하기가 </a:t>
            </a:r>
            <a:r>
              <a:rPr kumimoji="1" lang="ko-KR" altLang="en-US" dirty="0" err="1"/>
              <a:t>어려워보여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붙여서 비교해보겠습니다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9056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각 종목에 대해 붙여서 </a:t>
            </a:r>
            <a:r>
              <a:rPr kumimoji="1" lang="en-US" altLang="ko-KR" dirty="0"/>
              <a:t>boxplot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비교하였습니다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당연히 메달리스트보다 </a:t>
            </a:r>
            <a:r>
              <a:rPr kumimoji="1" lang="ko-KR" altLang="en-US" dirty="0" err="1"/>
              <a:t>비메달리스트들이</a:t>
            </a:r>
            <a:r>
              <a:rPr kumimoji="1" lang="ko-KR" altLang="en-US" dirty="0"/>
              <a:t> 선수 숫자가 훨씬 많기 대문에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저런 동그라미 지표들은 더 많이 보이기는 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범주상으로는 특징적인 차이가 보이지는 않았습니다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2945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두번째 가설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메달리스트와 </a:t>
            </a:r>
            <a:r>
              <a:rPr kumimoji="1" lang="ko-KR" altLang="en-US" dirty="0" err="1"/>
              <a:t>비메달리스트간</a:t>
            </a:r>
            <a:r>
              <a:rPr kumimoji="1" lang="ko-KR" altLang="en-US" dirty="0"/>
              <a:t>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차이가 있을 </a:t>
            </a:r>
            <a:r>
              <a:rPr kumimoji="1" lang="ko-KR" altLang="en-US" dirty="0" err="1"/>
              <a:t>것이다도</a:t>
            </a:r>
            <a:r>
              <a:rPr kumimoji="1" lang="ko-KR" altLang="en-US" dirty="0"/>
              <a:t> 거짓으로 판단됩니다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3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올림픽은 우리에게 참 뜨거운 기억으로 남아있습니다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이번 </a:t>
            </a:r>
            <a:r>
              <a:rPr kumimoji="1" lang="en-US" altLang="ko-KR" dirty="0"/>
              <a:t>2024</a:t>
            </a:r>
            <a:r>
              <a:rPr kumimoji="1" lang="ko-KR" altLang="en-US" dirty="0"/>
              <a:t>년 파리 올림픽에서는 양궁 전종목 석권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외에도 사격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펜싱 등에서 눈부신 활약을 보였고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2022</a:t>
            </a:r>
            <a:r>
              <a:rPr kumimoji="1" lang="ko-KR" altLang="en-US" dirty="0"/>
              <a:t>년 동계올림픽에서는 쇼트트랙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스피드스케이팅에서 좋은 성과를 보이기도 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이러한 선수들의 눈부신 성과는 우리나라 국위선양에 아주 좋은 영향을 제공하고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1042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가설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번에 대한 검증입니다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종목별 최적의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따로 </a:t>
            </a:r>
            <a:r>
              <a:rPr kumimoji="1" lang="ko-KR" altLang="en-US" dirty="0" err="1"/>
              <a:t>있을것이다에</a:t>
            </a:r>
            <a:r>
              <a:rPr kumimoji="1" lang="ko-KR" altLang="en-US" dirty="0"/>
              <a:t> 대한 검증입니다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세부 종목별 </a:t>
            </a:r>
            <a:r>
              <a:rPr kumimoji="1" lang="en-US" altLang="ko-KR" dirty="0"/>
              <a:t>BMI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나열하고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특징이 있는지 시각화 하여 보도록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20120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이번 가설 검증을 위해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종목으로 데이터 시각화를 진행하였습니다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거리별로 분류가 되는 스피드스케이팅</a:t>
            </a:r>
            <a:r>
              <a:rPr kumimoji="1" lang="en-US" altLang="ko-KR" dirty="0"/>
              <a:t>(</a:t>
            </a:r>
            <a:r>
              <a:rPr kumimoji="1" lang="ko-KR" altLang="en-US" dirty="0"/>
              <a:t>동계 종목 중 하나</a:t>
            </a:r>
            <a:r>
              <a:rPr kumimoji="1" lang="en-US" altLang="ko-KR" dirty="0"/>
              <a:t>),</a:t>
            </a:r>
            <a:r>
              <a:rPr kumimoji="1" lang="ko-KR" altLang="en-US" dirty="0"/>
              <a:t> 나머지는 체급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체중으로 선수를 구분하게 되는 태권도로 확인하였습니다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스피드스케이팅은 명확하게 종목별 최적의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보이지는 않습니다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상세하게 살펴본다면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남자에서는 단거리에서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조금 높고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장거리에서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조금 낮은 경향을 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추정컨대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폭발적인 스퍼트가 필요한 단거리는 근육양이 많아야 유리하고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장거리인 경우 공기저항을 </a:t>
            </a:r>
            <a:r>
              <a:rPr kumimoji="1" lang="ko-KR" altLang="en-US" dirty="0" err="1"/>
              <a:t>덜받는</a:t>
            </a:r>
            <a:r>
              <a:rPr kumimoji="1" lang="ko-KR" altLang="en-US" dirty="0"/>
              <a:t> 것도 더 중요하여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조금 낮지 않을까 생각합니다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여성에서는 차이가 보이지 않습니다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828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태권도입니다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태권도의 경우 체급별 명확한 </a:t>
            </a:r>
            <a:r>
              <a:rPr kumimoji="1" lang="en-US" altLang="ko-KR" dirty="0"/>
              <a:t>BMI </a:t>
            </a:r>
            <a:r>
              <a:rPr kumimoji="1" lang="ko-KR" altLang="en-US" dirty="0"/>
              <a:t>차이가 보입니다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7749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혹시 연도별로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의 경향성이 보이는지</a:t>
            </a:r>
            <a:r>
              <a:rPr kumimoji="1" lang="en-US" altLang="ko-KR" dirty="0"/>
              <a:t>(</a:t>
            </a:r>
            <a:r>
              <a:rPr kumimoji="1" lang="ko-KR" altLang="en-US" dirty="0"/>
              <a:t>최근에 가까울수록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어느 지점으로 몰리지는 않는지 보기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스피드스케이팅과 태권도 메달리스트들을 </a:t>
            </a:r>
            <a:endParaRPr kumimoji="1" lang="en-US" altLang="ko-KR" dirty="0"/>
          </a:p>
          <a:p>
            <a:r>
              <a:rPr kumimoji="1" lang="ko-KR" altLang="en-US" dirty="0"/>
              <a:t>연도별 </a:t>
            </a:r>
            <a:r>
              <a:rPr kumimoji="1" lang="en-US" altLang="ko-KR" dirty="0"/>
              <a:t>BMI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특정한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로 수렴하는듯한 그래프는 보이지 않습니다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30117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종목에 따라 큰 차이를 보이는 것으로 판단됩니다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가설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은 최적의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있는 종목들도 있을 것으로 생각되지만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단독 지표로 </a:t>
            </a:r>
            <a:r>
              <a:rPr kumimoji="1" lang="en-US" altLang="ko-KR" dirty="0"/>
              <a:t>BMI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보기에는 조금 어렵다고 판단하였습니다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2243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보너스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 조 이름인 동규 우승을 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가상의 인물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김동규를 만들었습니다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태권도 유망주 김동규는 어느 체급에 출전하는 것이 가장 메달 획득에 가능성이 높을지 </a:t>
            </a:r>
            <a:r>
              <a:rPr kumimoji="1" lang="en-US" altLang="ko-KR" dirty="0"/>
              <a:t>BMI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단독으로 평가해보겠습니다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936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김동규는 남자아이로 설정하였고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남자부 체급은 이렇게 </a:t>
            </a:r>
            <a:r>
              <a:rPr kumimoji="1" lang="en-US" altLang="ko-KR" dirty="0"/>
              <a:t>4</a:t>
            </a:r>
            <a:r>
              <a:rPr kumimoji="1" lang="ko-KR" altLang="en-US" dirty="0"/>
              <a:t>단계로 구분됩니다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53928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체급별 분포가 있다는 것은 가설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에서도 </a:t>
            </a:r>
            <a:r>
              <a:rPr kumimoji="1" lang="ko-KR" altLang="en-US" dirty="0" err="1"/>
              <a:t>설명드렸었습니다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36511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 조의 우승을 위한 김동규는 가상의 인물로 키는 </a:t>
            </a:r>
            <a:r>
              <a:rPr kumimoji="1" lang="en-US" altLang="ko-KR" dirty="0"/>
              <a:t>189cm</a:t>
            </a:r>
            <a:r>
              <a:rPr kumimoji="1" lang="ko-KR" altLang="en-US" dirty="0"/>
              <a:t>로 설정하였습니다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키가 굉장히 크다고 </a:t>
            </a:r>
            <a:r>
              <a:rPr kumimoji="1" lang="ko-KR" altLang="en-US" dirty="0" err="1"/>
              <a:t>생각하시겠지만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웰터급 출전 선수의 키 중앙값에 해당합니다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체중은 임의로 </a:t>
            </a:r>
            <a:r>
              <a:rPr kumimoji="1" lang="en-US" altLang="ko-KR" dirty="0"/>
              <a:t>90kg</a:t>
            </a:r>
            <a:r>
              <a:rPr kumimoji="1" lang="ko-KR" altLang="en-US" dirty="0"/>
              <a:t>로 설정하였습니다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현재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25.2, </a:t>
            </a:r>
            <a:r>
              <a:rPr kumimoji="1" lang="ko-KR" altLang="en-US" dirty="0"/>
              <a:t>놀랍게도 비만으로 분류됩니다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194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동규가 네 종목으로 출전하기 위해 필요한 체중변화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옵션입니다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플라이급으로 가려면 </a:t>
            </a:r>
            <a:r>
              <a:rPr kumimoji="1" lang="en-US" altLang="ko-KR" dirty="0"/>
              <a:t>32kg </a:t>
            </a:r>
            <a:r>
              <a:rPr kumimoji="1" lang="ko-KR" altLang="en-US" dirty="0"/>
              <a:t>감량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페더급은 </a:t>
            </a:r>
            <a:r>
              <a:rPr kumimoji="1" lang="en-US" altLang="ko-KR" dirty="0"/>
              <a:t>22kg </a:t>
            </a:r>
            <a:r>
              <a:rPr kumimoji="1" lang="ko-KR" altLang="en-US" dirty="0"/>
              <a:t>감량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웰터급은 </a:t>
            </a:r>
            <a:r>
              <a:rPr kumimoji="1" lang="en-US" altLang="ko-KR" dirty="0"/>
              <a:t>10kg </a:t>
            </a:r>
            <a:r>
              <a:rPr kumimoji="1" lang="ko-KR" altLang="en-US" dirty="0"/>
              <a:t>감량이 필요합니다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헤비급은 체중 감량은 필요하지 않지만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헤비급 메달리스트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 중앙값인 </a:t>
            </a:r>
            <a:r>
              <a:rPr kumimoji="1" lang="en-US" altLang="ko-KR" dirty="0"/>
              <a:t>24.935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맞추기 위해</a:t>
            </a:r>
            <a:r>
              <a:rPr kumimoji="1" lang="en-US" altLang="ko-KR" dirty="0"/>
              <a:t>. 1kg</a:t>
            </a:r>
            <a:r>
              <a:rPr kumimoji="1" lang="ko-KR" altLang="en-US" dirty="0"/>
              <a:t> 감량을 해보기로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402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이러한 선수들의 눈부신 활약의 뒷면에는 첨단 과학을 적용하기 위한 각 분야의 최선의 노력이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스포츠 의류 등의 도구들에 첨단 기술이 적용되기도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선수들의 개인 상태 파악을 위한 여러가지 검사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훈련법이 적용되기도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29617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첫번쨰 플라이급으로 나가는 시나리오입니다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58kg</a:t>
            </a:r>
            <a:r>
              <a:rPr kumimoji="1" lang="ko-KR" altLang="en-US" dirty="0"/>
              <a:t>로 맞추기 위해 동규는 무려 </a:t>
            </a:r>
            <a:r>
              <a:rPr kumimoji="1" lang="en-US" altLang="ko-KR" dirty="0"/>
              <a:t>32kg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감량해야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과도한 체중 감량이 필요하고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메달리스트 </a:t>
            </a:r>
            <a:r>
              <a:rPr kumimoji="1" lang="en-US" altLang="ko-KR" dirty="0"/>
              <a:t>BMI </a:t>
            </a:r>
            <a:r>
              <a:rPr kumimoji="1" lang="ko-KR" altLang="en-US" dirty="0"/>
              <a:t>분포와 </a:t>
            </a:r>
            <a:r>
              <a:rPr kumimoji="1" lang="ko-KR" altLang="en-US" dirty="0" err="1"/>
              <a:t>비교시</a:t>
            </a:r>
            <a:r>
              <a:rPr kumimoji="1" lang="ko-KR" altLang="en-US" dirty="0"/>
              <a:t> 뚜렷하게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낮습니다</a:t>
            </a:r>
            <a:endParaRPr kumimoji="1" lang="en-US" altLang="ko-KR" dirty="0"/>
          </a:p>
          <a:p>
            <a:r>
              <a:rPr kumimoji="1" lang="ko-KR" altLang="en-US" dirty="0"/>
              <a:t>키가 큰 이점은 있겠지만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극도의 체중감량을 통한 경기력 저하가 우려됩니다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추천하지 않습니다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0450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페더급 출전입니다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위해</a:t>
            </a:r>
            <a:r>
              <a:rPr kumimoji="1" lang="en-US" altLang="ko-KR" dirty="0"/>
              <a:t>. </a:t>
            </a:r>
            <a:r>
              <a:rPr kumimoji="1" lang="ko-KR" altLang="en-US" dirty="0"/>
              <a:t>동규는 무려 </a:t>
            </a:r>
            <a:r>
              <a:rPr kumimoji="1" lang="en-US" altLang="ko-KR" dirty="0"/>
              <a:t>22kg </a:t>
            </a:r>
            <a:r>
              <a:rPr kumimoji="1" lang="ko-KR" altLang="en-US" dirty="0"/>
              <a:t>감량이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역시 경기력 저하가 우려되기는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메달리스트 중</a:t>
            </a:r>
            <a:r>
              <a:rPr kumimoji="1" lang="en-US" altLang="ko-KR" dirty="0"/>
              <a:t>. 68kg</a:t>
            </a:r>
            <a:r>
              <a:rPr kumimoji="1" lang="ko-KR" altLang="en-US" dirty="0"/>
              <a:t>가 된 동규보다 더 낮은 </a:t>
            </a:r>
            <a:r>
              <a:rPr kumimoji="1" lang="en-US" altLang="ko-KR" dirty="0"/>
              <a:t>BMI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가진 선수가 존재하기는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고려 가능한 옵션이지만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추천하지는 않겠습니다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2313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세번쨰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웰터급입니다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위해</a:t>
            </a:r>
            <a:r>
              <a:rPr kumimoji="1" lang="en-US" altLang="ko-KR" dirty="0"/>
              <a:t>. 10Kg.</a:t>
            </a:r>
            <a:r>
              <a:rPr kumimoji="1" lang="ko-KR" altLang="en-US" dirty="0"/>
              <a:t>감량이 필요하고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10Kg </a:t>
            </a:r>
            <a:r>
              <a:rPr kumimoji="1" lang="ko-KR" altLang="en-US" dirty="0" err="1"/>
              <a:t>감량시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가 딱 중앙값과 거의 비슷하게 보여집니다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10kg </a:t>
            </a:r>
            <a:r>
              <a:rPr kumimoji="1" lang="ko-KR" altLang="en-US" dirty="0"/>
              <a:t>감량은 체급 </a:t>
            </a:r>
            <a:r>
              <a:rPr kumimoji="1" lang="ko-KR" altLang="en-US" dirty="0" err="1"/>
              <a:t>계체</a:t>
            </a:r>
            <a:r>
              <a:rPr kumimoji="1" lang="ko-KR" altLang="en-US" dirty="0"/>
              <a:t> 직전 가능한 옵션으로 생각하며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적절하다고 판단하였습니다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1405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헤비급 출전입니다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헤비급은 </a:t>
            </a:r>
            <a:r>
              <a:rPr kumimoji="1" lang="en-US" altLang="ko-KR" dirty="0"/>
              <a:t>80kg </a:t>
            </a:r>
            <a:r>
              <a:rPr kumimoji="1" lang="ko-KR" altLang="en-US" dirty="0"/>
              <a:t>이상이면 되기 때문에 따로 추가적인 감량은 </a:t>
            </a:r>
            <a:r>
              <a:rPr kumimoji="1" lang="ko-KR" altLang="en-US" dirty="0" err="1"/>
              <a:t>필요없습니다만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 중앙값에 맞추기 위해 약</a:t>
            </a:r>
            <a:r>
              <a:rPr kumimoji="1" lang="en-US" altLang="ko-KR" dirty="0"/>
              <a:t>. 1kg</a:t>
            </a:r>
            <a:r>
              <a:rPr kumimoji="1" lang="ko-KR" altLang="en-US" dirty="0"/>
              <a:t>정도 감량을 고려해볼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충분히 출전이 가능한 옵션이지만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선수들에 비해 키가 헤비급 중앙값임 </a:t>
            </a:r>
            <a:r>
              <a:rPr kumimoji="1" lang="en-US" altLang="ko-KR" dirty="0"/>
              <a:t>193cm </a:t>
            </a:r>
            <a:r>
              <a:rPr kumimoji="1" lang="ko-KR" altLang="en-US" dirty="0"/>
              <a:t>보다 작아 리치가 짧은 등 키가 작은 불리한 점이 있을 수 있겠습니다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079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동규 우승조는 동규의 우승을 위해 전략적으로 웰터급 출전을 추천합니다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10kg </a:t>
            </a:r>
            <a:r>
              <a:rPr kumimoji="1" lang="ko-KR" altLang="en-US" dirty="0"/>
              <a:t>감량 후</a:t>
            </a:r>
            <a:r>
              <a:rPr kumimoji="1" lang="en-US" altLang="ko-KR" dirty="0"/>
              <a:t>. </a:t>
            </a:r>
            <a:r>
              <a:rPr kumimoji="1" lang="ko-KR" altLang="en-US" dirty="0"/>
              <a:t>웰터급으로 출전하였습니다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7515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웰터급 우승</a:t>
            </a:r>
            <a:r>
              <a:rPr kumimoji="1" lang="en-US" altLang="ko-KR" dirty="0"/>
              <a:t>!</a:t>
            </a:r>
            <a:r>
              <a:rPr kumimoji="1" lang="ko-KR" altLang="en-US" dirty="0"/>
              <a:t> 저희 동규가 우승을 달성하였습니다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76741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2447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가설 </a:t>
            </a:r>
            <a:r>
              <a:rPr kumimoji="1" lang="en-US" altLang="ko-KR" dirty="0"/>
              <a:t>1. </a:t>
            </a:r>
            <a:r>
              <a:rPr kumimoji="1" lang="ko-KR" altLang="en-US" dirty="0"/>
              <a:t>거짓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가설 </a:t>
            </a:r>
            <a:r>
              <a:rPr kumimoji="1" lang="en-US" altLang="ko-KR" dirty="0"/>
              <a:t>2. </a:t>
            </a:r>
            <a:r>
              <a:rPr kumimoji="1" lang="ko-KR" altLang="en-US" dirty="0"/>
              <a:t>거짓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가설 </a:t>
            </a:r>
            <a:r>
              <a:rPr kumimoji="1" lang="en-US" altLang="ko-KR" dirty="0"/>
              <a:t>3. </a:t>
            </a:r>
            <a:r>
              <a:rPr kumimoji="1" lang="ko-KR" altLang="en-US" dirty="0"/>
              <a:t>애매함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실험의 경우 웰터급 출전을 추천합니다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물론 다른 종합적인 상황을 </a:t>
            </a:r>
            <a:r>
              <a:rPr kumimoji="1" lang="ko-KR" altLang="en-US" dirty="0" err="1"/>
              <a:t>고려햐여야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85091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 동규우승조는 여러 가설 검증에 거짓으로 판명되었기 때문에</a:t>
            </a:r>
            <a:endParaRPr kumimoji="1" lang="en-US" altLang="ko-KR" dirty="0"/>
          </a:p>
          <a:p>
            <a:r>
              <a:rPr kumimoji="1" lang="en-US" altLang="ko-KR" dirty="0"/>
              <a:t>BMI </a:t>
            </a:r>
            <a:r>
              <a:rPr kumimoji="1" lang="ko-KR" altLang="en-US" dirty="0"/>
              <a:t>단독 지표로는 경기력 예측에 한계가 분명하다는 것을 확인하였습니다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31531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하지만 </a:t>
            </a:r>
            <a:r>
              <a:rPr kumimoji="1" lang="en-US" altLang="ko-KR" dirty="0"/>
              <a:t>BMI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선택한 것에 후회는 없습니다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는 체중과 키를 바탕으로 새로운 지표를 만들어서 분석한 것에 의의를 두겠습니다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89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올림픽 데이터에서 선수들이 좋은 성과를 내기 위해 어떤 것을 추출할 수 있는지 고민해보았습니다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6883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디스커션입니다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04249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어제 오후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저희는 데이터에 문제가 있음을 추가적으로 확인하였습니다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사실 체중이 </a:t>
            </a:r>
            <a:r>
              <a:rPr kumimoji="1" lang="ko-KR" altLang="en-US" dirty="0" err="1"/>
              <a:t>많이나가는</a:t>
            </a:r>
            <a:r>
              <a:rPr kumimoji="1" lang="ko-KR" altLang="en-US" dirty="0"/>
              <a:t> 선수가 많은 유도에서 별 문제가 없다고 생각하였지만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BMI </a:t>
            </a:r>
            <a:r>
              <a:rPr kumimoji="1" lang="ko-KR" altLang="en-US" dirty="0"/>
              <a:t>역시 과하게 높아 찾아보니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러시아 선수가 </a:t>
            </a:r>
            <a:r>
              <a:rPr kumimoji="1" lang="en-US" altLang="ko-KR" dirty="0"/>
              <a:t>kg</a:t>
            </a:r>
            <a:r>
              <a:rPr kumimoji="1" lang="ko-KR" altLang="en-US" dirty="0"/>
              <a:t>단위가 아닌 </a:t>
            </a:r>
            <a:r>
              <a:rPr kumimoji="1" lang="en-US" altLang="ko-KR" dirty="0"/>
              <a:t>LB</a:t>
            </a:r>
            <a:r>
              <a:rPr kumimoji="1" lang="ko-KR" altLang="en-US" dirty="0"/>
              <a:t>단위의 체중을 입력하여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단위가 맞지 않은 것을 확인하였습니다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러시아선수가 </a:t>
            </a:r>
            <a:r>
              <a:rPr kumimoji="1" lang="en-US" altLang="ko-KR" dirty="0" err="1"/>
              <a:t>lb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쓴것에</a:t>
            </a:r>
            <a:r>
              <a:rPr kumimoji="1" lang="ko-KR" altLang="en-US" dirty="0"/>
              <a:t> 대해 이해가 되지는 않지만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앞으로 데이터 전처리에 있어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체중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키의 단위가 혹시 다르지는 않는지에 대한 재검토가 필요합니다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91166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BMI</a:t>
            </a:r>
            <a:r>
              <a:rPr kumimoji="1" lang="ko-KR" altLang="en-US" dirty="0"/>
              <a:t>의 한계도 명확합니다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단순히 키와 체중만으로 선수능력을 평가하는 것에는 한계가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체지방률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근육양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근육의 특성 등 여러가지 요인을 종합적으로 고려하여야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09108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같은 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같은 체중이더라도 몸의 형태는 뚜렷하게 차이가 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98663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다음의 한계는 시대의 변화를 반영하지 못하였습니다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평균키가 상승하면서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참가하는 선수들의 키도 커질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종합적으로 고려하지 못하였습니다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92441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하지만 연도별 태권도 선수들의 키를 보았을 때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우상향그래프인것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보이기는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명확한 경향성은 고려되지 않습니다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오히려 </a:t>
            </a:r>
            <a:r>
              <a:rPr kumimoji="1" lang="en-US" altLang="ko-KR" dirty="0"/>
              <a:t>2004,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2008</a:t>
            </a:r>
            <a:r>
              <a:rPr kumimoji="1" lang="ko-KR" altLang="en-US" dirty="0"/>
              <a:t>년도가 </a:t>
            </a:r>
            <a:r>
              <a:rPr kumimoji="1" lang="en-US" altLang="ko-KR" dirty="0"/>
              <a:t>2012</a:t>
            </a:r>
            <a:r>
              <a:rPr kumimoji="1" lang="ko-KR" altLang="en-US" dirty="0"/>
              <a:t>년보다 키가 크기도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9570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 한계입니다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종목 특성의 변화가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양궁의 경우 과거에는 </a:t>
            </a:r>
            <a:r>
              <a:rPr kumimoji="1" lang="en-US" altLang="ko-KR" dirty="0"/>
              <a:t>30m, 70m </a:t>
            </a:r>
            <a:r>
              <a:rPr kumimoji="1" lang="ko-KR" altLang="en-US" dirty="0"/>
              <a:t>등 다양한 종목이 있었지만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최근에는 단일종목으로 개인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혼성전으로 이루어집니다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태권도나 유도 등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심판이 개입하는 종목의 경우 룰의 변경을 통해 요구하는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의 특성이 달라질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86545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저희조의</a:t>
            </a:r>
            <a:r>
              <a:rPr kumimoji="1" lang="ko-KR" altLang="en-US" dirty="0"/>
              <a:t> 역할분담입니다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87157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회고입니다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7058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케글의</a:t>
            </a:r>
            <a:r>
              <a:rPr kumimoji="1" lang="ko-KR" altLang="en-US" dirty="0"/>
              <a:t> 올림픽 데이터를 참고하였습니다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033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해당 데이터를 뽑아 정보를 확인하였습니다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데이터는 크게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선수 개인의 데이터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종목의 데이터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메달 여부로 구분할 수 있었습니다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저희는 해당 데이터 중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kumimoji="1"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선수들의 경기력 향상을 위해 끌어낼 수 있는 데이터가 무엇인지 토의 후 키와 체중에 집중하기로 하였습니다</a:t>
            </a:r>
            <a:r>
              <a:rPr kumimoji="1"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61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올림픽을 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종목별 최적의 키와 체중이 </a:t>
            </a:r>
            <a:r>
              <a:rPr kumimoji="1" lang="ko-KR" altLang="en-US" dirty="0" err="1"/>
              <a:t>정해져있는</a:t>
            </a:r>
            <a:r>
              <a:rPr kumimoji="1" lang="ko-KR" altLang="en-US" dirty="0"/>
              <a:t> 것 같다는 생각이 들기도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예를 들어 수영선수는 키가 크고 어깨가 넓고</a:t>
            </a:r>
            <a:r>
              <a:rPr kumimoji="1" lang="en-US" altLang="ko-KR" dirty="0"/>
              <a:t>,,</a:t>
            </a:r>
          </a:p>
          <a:p>
            <a:r>
              <a:rPr kumimoji="1" lang="ko-KR" altLang="en-US" dirty="0"/>
              <a:t>반면 </a:t>
            </a:r>
            <a:r>
              <a:rPr kumimoji="1" lang="ko-KR" altLang="en-US" dirty="0" err="1"/>
              <a:t>양학선같은</a:t>
            </a:r>
            <a:r>
              <a:rPr kumimoji="1" lang="ko-KR" altLang="en-US" dirty="0"/>
              <a:t> 체조선수는 키가 크지 않고 몸에 근육이 많은 것이 특징이고요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저희는 키와 체중의 특성으로 선수들의 특성을 뽑아보고자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785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5FBE782-994C-8763-E239-3F3DFBFAD2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5378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491458-6406-5827-29FE-D4104AE42DA0}"/>
              </a:ext>
            </a:extLst>
          </p:cNvPr>
          <p:cNvSpPr/>
          <p:nvPr userDrawn="1"/>
        </p:nvSpPr>
        <p:spPr>
          <a:xfrm>
            <a:off x="0" y="1125634"/>
            <a:ext cx="5066522" cy="2475982"/>
          </a:xfrm>
          <a:prstGeom prst="rect">
            <a:avLst/>
          </a:prstGeom>
          <a:solidFill>
            <a:srgbClr val="FFE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843200"/>
            <a:ext cx="7429500" cy="112263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4400"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599" y="3352800"/>
            <a:ext cx="7429499" cy="9663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Motif" pitchFamily="2" charset="-127"/>
                <a:ea typeface="Motif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7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A61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2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68D07B12-76A0-A160-DE43-38C39487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29FF8C-1673-1263-709E-A6EABF2141A1}"/>
              </a:ext>
            </a:extLst>
          </p:cNvPr>
          <p:cNvSpPr/>
          <p:nvPr userDrawn="1"/>
        </p:nvSpPr>
        <p:spPr>
          <a:xfrm>
            <a:off x="333375" y="6588922"/>
            <a:ext cx="8586216" cy="650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tif" pitchFamily="2" charset="-127"/>
              <a:ea typeface="Motif" pitchFamily="2" charset="-127"/>
            </a:endParaRPr>
          </a:p>
        </p:txBody>
      </p: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FE82D0C5-CBB4-B891-6EDB-7791035A5AE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32668" y="6534929"/>
            <a:ext cx="158363" cy="1913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87F3359-B36A-6FA3-9AD8-0E865F51C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882" y1="59231" x2="35882" y2="59231"/>
                        <a14:foregroundMark x1="40588" y1="57692" x2="40588" y2="57692"/>
                        <a14:foregroundMark x1="47059" y1="56154" x2="47059" y2="56154"/>
                        <a14:foregroundMark x1="62353" y1="54615" x2="62353" y2="54615"/>
                        <a14:foregroundMark x1="67059" y1="38462" x2="67059" y2="38462"/>
                        <a14:foregroundMark x1="78824" y1="40000" x2="78824" y2="40000"/>
                        <a14:foregroundMark x1="83529" y1="42308" x2="83529" y2="42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2A692E9-B9C1-558B-A4E7-82807CE62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45" y="648771"/>
            <a:ext cx="7886700" cy="7365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F72830B-B662-B934-5431-F8408AF30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1703856"/>
            <a:ext cx="7886700" cy="478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2000">
                <a:latin typeface="+mn-ea"/>
                <a:ea typeface="+mn-ea"/>
              </a:defRPr>
            </a:lvl1pPr>
            <a:lvl2pPr>
              <a:lnSpc>
                <a:spcPct val="125000"/>
              </a:lnSpc>
              <a:defRPr sz="2000"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2000"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2000"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20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02086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85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850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363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384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bg>
      <p:bgPr>
        <a:solidFill>
          <a:srgbClr val="0035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251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A61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922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9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bg>
      <p:bgPr>
        <a:solidFill>
          <a:srgbClr val="FFEE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0DBBCF-F114-8B60-68AE-24EA846352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200" y="1168842"/>
            <a:ext cx="4084216" cy="6178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en-US" altLang="ko-KR" dirty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00" y="1959762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ts val="4000"/>
              </a:lnSpc>
              <a:buFontTx/>
              <a:buChar char="-"/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  <a:lvl2pPr marL="800100" indent="-342900">
              <a:lnSpc>
                <a:spcPts val="4000"/>
              </a:lnSpc>
              <a:buFontTx/>
              <a:buChar char="-"/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2pPr>
            <a:lvl3pPr marL="1257300" indent="-342900">
              <a:lnSpc>
                <a:spcPts val="4000"/>
              </a:lnSpc>
              <a:buFontTx/>
              <a:buChar char="-"/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3pPr>
            <a:lvl4pPr marL="1714500" indent="-342900">
              <a:lnSpc>
                <a:spcPts val="4000"/>
              </a:lnSpc>
              <a:buFontTx/>
              <a:buChar char="-"/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4pPr>
            <a:lvl5pPr marL="1828800" indent="0">
              <a:lnSpc>
                <a:spcPts val="4000"/>
              </a:lnSpc>
              <a:buFontTx/>
              <a:buNone/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  <a:endParaRPr lang="en-US" altLang="ko-KR" dirty="0"/>
          </a:p>
          <a:p>
            <a:pPr lvl="3"/>
            <a:r>
              <a:rPr lang="ko-KR" altLang="en-US" dirty="0"/>
              <a:t>네 번째 수준</a:t>
            </a:r>
            <a:endParaRPr lang="en-US" altLang="ko-KR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5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bg>
      <p:bgPr>
        <a:solidFill>
          <a:srgbClr val="FFEE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30E02-CCB3-8E52-9BC8-646D7346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7886700" cy="13255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4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AFE2C9-3511-2439-BE05-7E5AB75C61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2EAE4-93BC-CAC9-EE9F-36EFBAA3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  <a:lvl2pPr>
              <a:lnSpc>
                <a:spcPct val="125000"/>
              </a:lnSpc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2pPr>
            <a:lvl3pPr>
              <a:lnSpc>
                <a:spcPct val="125000"/>
              </a:lnSpc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3pPr>
            <a:lvl4pPr>
              <a:lnSpc>
                <a:spcPct val="125000"/>
              </a:lnSpc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4pPr>
            <a:lvl5pPr>
              <a:lnSpc>
                <a:spcPct val="125000"/>
              </a:lnSpc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r>
              <a:rPr lang="en-US" altLang="ko-KR" dirty="0"/>
              <a:t>14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01008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30E02-CCB3-8E52-9BC8-646D7346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7886700" cy="13255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2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2EAE4-93BC-CAC9-EE9F-36EFBAA3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lnSpc>
                <a:spcPct val="125000"/>
              </a:lnSpc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lnSpc>
                <a:spcPct val="125000"/>
              </a:lnSpc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lnSpc>
                <a:spcPct val="125000"/>
              </a:lnSpc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lnSpc>
                <a:spcPct val="125000"/>
              </a:lnSpc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r>
              <a:rPr lang="en-US" altLang="ko-KR" dirty="0"/>
              <a:t>14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D31510-EE5D-0F8B-8EB3-F5A1A8B92FF0}"/>
              </a:ext>
            </a:extLst>
          </p:cNvPr>
          <p:cNvSpPr/>
          <p:nvPr userDrawn="1"/>
        </p:nvSpPr>
        <p:spPr>
          <a:xfrm>
            <a:off x="333375" y="6588922"/>
            <a:ext cx="8586216" cy="65061"/>
          </a:xfrm>
          <a:prstGeom prst="rect">
            <a:avLst/>
          </a:prstGeom>
          <a:solidFill>
            <a:srgbClr val="FFE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B29B07-D1EC-3008-D41F-D9646F507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232668" y="6534929"/>
            <a:ext cx="158363" cy="1913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F412F65-49B1-D14B-726E-909D55E5A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882" y1="59231" x2="35882" y2="59231"/>
                        <a14:foregroundMark x1="40588" y1="57692" x2="40588" y2="57692"/>
                        <a14:foregroundMark x1="47059" y1="56154" x2="47059" y2="56154"/>
                        <a14:foregroundMark x1="62353" y1="54615" x2="62353" y2="54615"/>
                        <a14:foregroundMark x1="67059" y1="38462" x2="67059" y2="38462"/>
                        <a14:foregroundMark x1="78824" y1="40000" x2="78824" y2="40000"/>
                        <a14:foregroundMark x1="83529" y1="42308" x2="83529" y2="42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0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30E02-CCB3-8E52-9BC8-646D7346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7886700" cy="13255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4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2EAE4-93BC-CAC9-EE9F-36EFBAA3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1pPr>
            <a:lvl2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2pPr>
            <a:lvl3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3pPr>
            <a:lvl4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4pPr>
            <a:lvl5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r>
              <a:rPr lang="en-US" altLang="ko-KR" dirty="0"/>
              <a:t>14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D31510-EE5D-0F8B-8EB3-F5A1A8B92FF0}"/>
              </a:ext>
            </a:extLst>
          </p:cNvPr>
          <p:cNvSpPr/>
          <p:nvPr userDrawn="1"/>
        </p:nvSpPr>
        <p:spPr>
          <a:xfrm>
            <a:off x="333375" y="6588922"/>
            <a:ext cx="8586216" cy="650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tif" pitchFamily="2" charset="-127"/>
              <a:ea typeface="Motif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B29B07-D1EC-3008-D41F-D9646F507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232668" y="6534929"/>
            <a:ext cx="158363" cy="1913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F412F65-49B1-D14B-726E-909D55E5A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882" y1="59231" x2="35882" y2="59231"/>
                        <a14:foregroundMark x1="40588" y1="57692" x2="40588" y2="57692"/>
                        <a14:foregroundMark x1="47059" y1="56154" x2="47059" y2="56154"/>
                        <a14:foregroundMark x1="62353" y1="54615" x2="62353" y2="54615"/>
                        <a14:foregroundMark x1="67059" y1="38462" x2="67059" y2="38462"/>
                        <a14:foregroundMark x1="78824" y1="40000" x2="78824" y2="40000"/>
                        <a14:foregroundMark x1="83529" y1="42308" x2="83529" y2="42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5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30E02-CCB3-8E52-9BC8-646D7346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7886700" cy="13255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4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2EAE4-93BC-CAC9-EE9F-36EFBAA3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1pPr>
            <a:lvl2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2pPr>
            <a:lvl3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3pPr>
            <a:lvl4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4pPr>
            <a:lvl5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r>
              <a:rPr lang="en-US" altLang="ko-KR" dirty="0"/>
              <a:t>14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D31510-EE5D-0F8B-8EB3-F5A1A8B92FF0}"/>
              </a:ext>
            </a:extLst>
          </p:cNvPr>
          <p:cNvSpPr/>
          <p:nvPr userDrawn="1"/>
        </p:nvSpPr>
        <p:spPr>
          <a:xfrm>
            <a:off x="333375" y="6588922"/>
            <a:ext cx="8586216" cy="65061"/>
          </a:xfrm>
          <a:prstGeom prst="rect">
            <a:avLst/>
          </a:prstGeom>
          <a:solidFill>
            <a:srgbClr val="FFE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tif" pitchFamily="2" charset="-127"/>
              <a:ea typeface="Motif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B29B07-D1EC-3008-D41F-D9646F507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232668" y="6534929"/>
            <a:ext cx="158363" cy="1913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F412F65-49B1-D14B-726E-909D55E5A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882" y1="59231" x2="35882" y2="59231"/>
                        <a14:foregroundMark x1="40588" y1="57692" x2="40588" y2="57692"/>
                        <a14:foregroundMark x1="47059" y1="56154" x2="47059" y2="56154"/>
                        <a14:foregroundMark x1="62353" y1="54615" x2="62353" y2="54615"/>
                        <a14:foregroundMark x1="67059" y1="38462" x2="67059" y2="38462"/>
                        <a14:foregroundMark x1="78824" y1="40000" x2="78824" y2="40000"/>
                        <a14:foregroundMark x1="83529" y1="42308" x2="83529" y2="42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9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rgbClr val="F87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디자인, 그래픽이(가) 표시된 사진&#10;&#10;자동 생성된 설명">
            <a:extLst>
              <a:ext uri="{FF2B5EF4-FFF2-40B4-BE49-F238E27FC236}">
                <a16:creationId xmlns:a16="http://schemas.microsoft.com/office/drawing/2014/main" id="{E28CE179-5D39-C09A-5BCA-6259B1E87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F76265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E4A824-B909-532D-0A94-5BF366957B14}"/>
              </a:ext>
            </a:extLst>
          </p:cNvPr>
          <p:cNvSpPr/>
          <p:nvPr userDrawn="1"/>
        </p:nvSpPr>
        <p:spPr>
          <a:xfrm>
            <a:off x="228600" y="4247619"/>
            <a:ext cx="1954763" cy="641622"/>
          </a:xfrm>
          <a:prstGeom prst="rect">
            <a:avLst/>
          </a:prstGeom>
          <a:solidFill>
            <a:srgbClr val="F8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E8BCFF-1A0D-15C2-1C36-A870AD18418B}"/>
              </a:ext>
            </a:extLst>
          </p:cNvPr>
          <p:cNvSpPr/>
          <p:nvPr userDrawn="1"/>
        </p:nvSpPr>
        <p:spPr>
          <a:xfrm>
            <a:off x="7588276" y="4323661"/>
            <a:ext cx="1243149" cy="648933"/>
          </a:xfrm>
          <a:prstGeom prst="rect">
            <a:avLst/>
          </a:prstGeom>
          <a:solidFill>
            <a:srgbClr val="F8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4074" y="3356208"/>
            <a:ext cx="5575852" cy="1122637"/>
          </a:xfrm>
        </p:spPr>
        <p:txBody>
          <a:bodyPr anchor="t" anchorCtr="0">
            <a:normAutofit/>
          </a:bodyPr>
          <a:lstStyle>
            <a:lvl1pPr algn="ctr">
              <a:lnSpc>
                <a:spcPct val="150000"/>
              </a:lnSpc>
              <a:defRPr sz="5400">
                <a:solidFill>
                  <a:schemeClr val="bg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013" y="4761185"/>
            <a:ext cx="8787388" cy="144946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otif" pitchFamily="2" charset="-127"/>
                <a:ea typeface="Motif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7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E230E02-CCB3-8E52-9BC8-646D7346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7886700" cy="13255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472EAE4-93BC-CAC9-EE9F-36EFBAA3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2400">
                <a:latin typeface="Motif" pitchFamily="2" charset="-127"/>
                <a:ea typeface="Motif" pitchFamily="2" charset="-127"/>
              </a:defRPr>
            </a:lvl1pPr>
            <a:lvl2pPr>
              <a:lnSpc>
                <a:spcPct val="125000"/>
              </a:lnSpc>
              <a:defRPr sz="2400">
                <a:latin typeface="Motif" pitchFamily="2" charset="-127"/>
                <a:ea typeface="Motif" pitchFamily="2" charset="-127"/>
              </a:defRPr>
            </a:lvl2pPr>
            <a:lvl3pPr>
              <a:lnSpc>
                <a:spcPct val="125000"/>
              </a:lnSpc>
              <a:defRPr sz="2400">
                <a:latin typeface="Motif" pitchFamily="2" charset="-127"/>
                <a:ea typeface="Motif" pitchFamily="2" charset="-127"/>
              </a:defRPr>
            </a:lvl3pPr>
            <a:lvl4pPr>
              <a:lnSpc>
                <a:spcPct val="125000"/>
              </a:lnSpc>
              <a:defRPr sz="2400">
                <a:latin typeface="Motif" pitchFamily="2" charset="-127"/>
                <a:ea typeface="Motif" pitchFamily="2" charset="-127"/>
              </a:defRPr>
            </a:lvl4pPr>
            <a:lvl5pPr>
              <a:lnSpc>
                <a:spcPct val="125000"/>
              </a:lnSpc>
              <a:defRPr sz="2400">
                <a:latin typeface="Motif" pitchFamily="2" charset="-127"/>
                <a:ea typeface="Motif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r>
              <a:rPr lang="en-US" altLang="ko-KR" dirty="0"/>
              <a:t>14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D31510-EE5D-0F8B-8EB3-F5A1A8B92FF0}"/>
              </a:ext>
            </a:extLst>
          </p:cNvPr>
          <p:cNvSpPr/>
          <p:nvPr userDrawn="1"/>
        </p:nvSpPr>
        <p:spPr>
          <a:xfrm>
            <a:off x="228600" y="6474622"/>
            <a:ext cx="8586216" cy="65061"/>
          </a:xfrm>
          <a:prstGeom prst="rect">
            <a:avLst/>
          </a:prstGeom>
          <a:solidFill>
            <a:srgbClr val="F76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tif" pitchFamily="2" charset="-127"/>
              <a:ea typeface="Motif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B29B07-D1EC-3008-D41F-D9646F507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232668" y="6420629"/>
            <a:ext cx="158363" cy="1913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44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7DD1213-DCD3-0310-9A4D-C3DB3C3F12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15219C-93AB-BD87-AF60-2FF4C7D8C1DA}"/>
              </a:ext>
            </a:extLst>
          </p:cNvPr>
          <p:cNvSpPr/>
          <p:nvPr userDrawn="1"/>
        </p:nvSpPr>
        <p:spPr>
          <a:xfrm>
            <a:off x="228600" y="335903"/>
            <a:ext cx="2169367" cy="188478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1368641"/>
            <a:ext cx="8564334" cy="112263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4400">
                <a:solidFill>
                  <a:schemeClr val="bg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613" y="4955382"/>
            <a:ext cx="8564335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Motif" pitchFamily="2" charset="-127"/>
                <a:ea typeface="Motif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F4B0-579A-4D05-8EE8-740C23ABAF2C}" type="datetimeFigureOut">
              <a:rPr lang="ko-KR" altLang="en-US" smtClean="0"/>
              <a:t>2024. 10. 7.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99F15-D1D1-443C-9CA4-CE5682F0C3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58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705" r:id="rId3"/>
    <p:sldLayoutId id="2147483706" r:id="rId4"/>
    <p:sldLayoutId id="2147483707" r:id="rId5"/>
    <p:sldLayoutId id="2147483708" r:id="rId6"/>
    <p:sldLayoutId id="2147483661" r:id="rId7"/>
    <p:sldLayoutId id="2147483683" r:id="rId8"/>
    <p:sldLayoutId id="2147483681" r:id="rId9"/>
    <p:sldLayoutId id="2147483662" r:id="rId10"/>
    <p:sldLayoutId id="2147483675" r:id="rId11"/>
    <p:sldLayoutId id="2147483682" r:id="rId12"/>
    <p:sldLayoutId id="2147483699" r:id="rId13"/>
    <p:sldLayoutId id="2147483700" r:id="rId14"/>
    <p:sldLayoutId id="2147483697" r:id="rId15"/>
    <p:sldLayoutId id="2147483704" r:id="rId16"/>
    <p:sldLayoutId id="2147483676" r:id="rId17"/>
    <p:sldLayoutId id="214748367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tif" pitchFamily="2" charset="-127"/>
          <a:ea typeface="Motif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hyperlink" Target="https://namu.wiki/w/%ED%82%A4(%EC%8B%A0%EC%B2%B4)" TargetMode="External"/><Relationship Id="rId7" Type="http://schemas.openxmlformats.org/officeDocument/2006/relationships/hyperlink" Target="https://namu.wiki/w/%EB%B9%84%EB%A7%8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u.wiki/w/%EB%A9%94%ED%8A%B8%EB%9D%BC%EC%9D%B4%ED%94%84" TargetMode="External"/><Relationship Id="rId5" Type="http://schemas.openxmlformats.org/officeDocument/2006/relationships/hyperlink" Target="https://namu.wiki/w/%EC%A7%80%EB%B0%A9%EC%A1%B0%EC%A7%81" TargetMode="External"/><Relationship Id="rId4" Type="http://schemas.openxmlformats.org/officeDocument/2006/relationships/hyperlink" Target="https://namu.wiki/w/%EC%B2%B4%EC%A4%91" TargetMode="External"/><Relationship Id="rId9" Type="http://schemas.openxmlformats.org/officeDocument/2006/relationships/hyperlink" Target="https://namu.wiki/w/BM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earch.naver.com/search.naver?where=nexearch&amp;sm=top_hty&amp;fbm=0&amp;ie=utf8&amp;query=bmi+%EA%B3%84%EC%82%B0%EA%B8%B0" TargetMode="External"/><Relationship Id="rId5" Type="http://schemas.openxmlformats.org/officeDocument/2006/relationships/hyperlink" Target="https://kr.lovepik.com/image-380433713/cartoon-pictures-of-taekwondo-characters-with-black-belts-boy-taekwondo.html" TargetMode="External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oul.co.kr/news/sport/2010/01/20/20100120027008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11" Type="http://schemas.openxmlformats.org/officeDocument/2006/relationships/hyperlink" Target="https://blogs.sas.com/content/saskorea/2018/04/11/%EA%B3%A0%EA%B8%89-%EB%B6%84%EC%84%9D%EA%B3%BC-%EC%9D%B8%EA%B3%B5%EC%A7%80%EB%8A%A5ai-%EC%8A%A4%ED%8F%AC%EC%B8%A0-%EA%B3%BC%ED%95%99%EC%9D%98-%ED%8C%90%EB%8F%84%EB%A5%BC-%EB%B0%94%EA%BE%B8%EB%8B%A4/" TargetMode="External"/><Relationship Id="rId5" Type="http://schemas.openxmlformats.org/officeDocument/2006/relationships/image" Target="../media/image17.jpeg"/><Relationship Id="rId10" Type="http://schemas.openxmlformats.org/officeDocument/2006/relationships/hyperlink" Target="https://www.sedaily.com/NewsView/22Q5BPIYWH" TargetMode="External"/><Relationship Id="rId4" Type="http://schemas.openxmlformats.org/officeDocument/2006/relationships/image" Target="../media/image16.jpeg"/><Relationship Id="rId9" Type="http://schemas.openxmlformats.org/officeDocument/2006/relationships/hyperlink" Target="https://www.joongang.co.kr/article/25172483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4.png"/><Relationship Id="rId7" Type="http://schemas.microsoft.com/office/2007/relationships/hdphoto" Target="../media/hdphoto8.wd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microsoft.com/office/2007/relationships/hdphoto" Target="../media/hdphoto7.wdp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SK123123/AIFFEL_DATAthon/blob/main/Project01.ipynb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na.co.kr/view/AKR20180216028100007" TargetMode="External"/><Relationship Id="rId3" Type="http://schemas.openxmlformats.org/officeDocument/2006/relationships/image" Target="../media/image22.jpeg"/><Relationship Id="rId7" Type="http://schemas.openxmlformats.org/officeDocument/2006/relationships/hyperlink" Target="https://news.tf.co.kr/read/sports/1069055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hani.co.kr/arti/sports/sports_general/198727.html" TargetMode="Externa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89A50E-5518-C351-794B-5463E713F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" y="535578"/>
            <a:ext cx="8802189" cy="2563222"/>
          </a:xfrm>
        </p:spPr>
        <p:txBody>
          <a:bodyPr anchor="b" anchorCtr="0">
            <a:noAutofit/>
          </a:bodyPr>
          <a:lstStyle/>
          <a:p>
            <a:r>
              <a:rPr lang="en-US" altLang="ko-KR" b="1" dirty="0" err="1"/>
              <a:t>Datathon</a:t>
            </a:r>
            <a:br>
              <a:rPr lang="en-US" altLang="ko-KR" dirty="0"/>
            </a:br>
            <a:r>
              <a:rPr lang="ko-KR" altLang="en-US" dirty="0" err="1"/>
              <a:t>올림피언</a:t>
            </a:r>
            <a:r>
              <a:rPr lang="ko-KR" altLang="en-US" dirty="0"/>
              <a:t> </a:t>
            </a:r>
            <a:r>
              <a:rPr lang="en-US" altLang="ko-KR" dirty="0" err="1"/>
              <a:t>bmi</a:t>
            </a:r>
            <a:r>
              <a:rPr lang="en-US" altLang="ko-KR" dirty="0"/>
              <a:t> (1968~2016)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1492622-E2FD-54CF-9017-6C243DD2A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9" y="3352799"/>
            <a:ext cx="7429499" cy="242388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이</a:t>
            </a:r>
            <a:r>
              <a:rPr lang="ko-KR" altLang="en-US" b="1" dirty="0"/>
              <a:t>동</a:t>
            </a:r>
            <a:r>
              <a:rPr lang="ko-KR" altLang="en-US" dirty="0"/>
              <a:t>수</a:t>
            </a:r>
            <a:r>
              <a:rPr lang="en-US" altLang="ko-KR" dirty="0"/>
              <a:t>, </a:t>
            </a:r>
            <a:r>
              <a:rPr lang="ko-KR" altLang="en-US" dirty="0" err="1"/>
              <a:t>조</a:t>
            </a:r>
            <a:r>
              <a:rPr lang="ko-KR" altLang="en-US" b="1" dirty="0" err="1"/>
              <a:t>규</a:t>
            </a:r>
            <a:r>
              <a:rPr lang="ko-KR" altLang="en-US" dirty="0" err="1"/>
              <a:t>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김</a:t>
            </a:r>
            <a:r>
              <a:rPr lang="ko-KR" altLang="en-US" b="1" dirty="0" err="1"/>
              <a:t>우</a:t>
            </a:r>
            <a:r>
              <a:rPr lang="ko-KR" altLang="en-US" dirty="0" err="1"/>
              <a:t>찬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</a:t>
            </a:r>
            <a:r>
              <a:rPr lang="ko-KR" altLang="en-US" b="1" dirty="0"/>
              <a:t>승</a:t>
            </a:r>
            <a:r>
              <a:rPr lang="ko-KR" altLang="en-US" dirty="0"/>
              <a:t>기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dirty="0"/>
          </a:p>
        </p:txBody>
      </p:sp>
      <p:sp>
        <p:nvSpPr>
          <p:cNvPr id="2" name="부제목 4">
            <a:extLst>
              <a:ext uri="{FF2B5EF4-FFF2-40B4-BE49-F238E27FC236}">
                <a16:creationId xmlns:a16="http://schemas.microsoft.com/office/drawing/2014/main" id="{AE850CC9-0B62-073C-5B0C-C44DDB181CA7}"/>
              </a:ext>
            </a:extLst>
          </p:cNvPr>
          <p:cNvSpPr txBox="1">
            <a:spLocks/>
          </p:cNvSpPr>
          <p:nvPr/>
        </p:nvSpPr>
        <p:spPr>
          <a:xfrm>
            <a:off x="3666309" y="0"/>
            <a:ext cx="5477691" cy="53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 err="1"/>
              <a:t>아이펠</a:t>
            </a:r>
            <a:r>
              <a:rPr lang="ko-KR" altLang="en-US" sz="1800" dirty="0"/>
              <a:t> 코어과정 </a:t>
            </a:r>
            <a:r>
              <a:rPr lang="en-US" altLang="ko-KR" sz="1800" dirty="0"/>
              <a:t>9</a:t>
            </a:r>
            <a:r>
              <a:rPr lang="ko-KR" altLang="en-US" sz="1800" dirty="0"/>
              <a:t>기</a:t>
            </a:r>
            <a:endParaRPr lang="en-US" altLang="ko-K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C09CD-8571-4B74-ECDD-62A6CF811CF1}"/>
              </a:ext>
            </a:extLst>
          </p:cNvPr>
          <p:cNvSpPr txBox="1"/>
          <p:nvPr/>
        </p:nvSpPr>
        <p:spPr>
          <a:xfrm>
            <a:off x="2256972" y="4564742"/>
            <a:ext cx="4630056" cy="1690914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ctr"/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tif" pitchFamily="2" charset="-127"/>
              <a:ea typeface="Motif" pitchFamily="2" charset="-127"/>
              <a:cs typeface="+mn-cs"/>
            </a:endParaRPr>
          </a:p>
          <a:p>
            <a:pPr algn="ctr"/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tif" pitchFamily="2" charset="-127"/>
                <a:ea typeface="Motif" pitchFamily="2" charset="-127"/>
                <a:cs typeface="+mn-cs"/>
              </a:rPr>
              <a:t>동규 우승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tif" pitchFamily="2" charset="-127"/>
                <a:ea typeface="Motif" pitchFamily="2" charset="-127"/>
                <a:cs typeface="+mn-cs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935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A97B9-8623-59DD-7AE9-90739616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키 </a:t>
            </a:r>
            <a:r>
              <a:rPr kumimoji="1" lang="en-US" altLang="ko-KR" dirty="0"/>
              <a:t>?</a:t>
            </a:r>
            <a:r>
              <a:rPr kumimoji="1" lang="ko-KR" altLang="en-US" dirty="0"/>
              <a:t> 체중 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1849F-D552-79FB-718D-DA6BC22D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Picture 2" descr="마른 사람과 뚱뚱한 사람의 차이 - 유머/움짤/이슈 - 에펨코리아">
            <a:extLst>
              <a:ext uri="{FF2B5EF4-FFF2-40B4-BE49-F238E27FC236}">
                <a16:creationId xmlns:a16="http://schemas.microsoft.com/office/drawing/2014/main" id="{5CDD6C0F-6D3D-F4A1-7BC0-65EEE07A7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256" y="2132856"/>
            <a:ext cx="4570861" cy="458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키 큰 사람, 작은 사람보다 돈 더 많이 번다 (연구)">
            <a:extLst>
              <a:ext uri="{FF2B5EF4-FFF2-40B4-BE49-F238E27FC236}">
                <a16:creationId xmlns:a16="http://schemas.microsoft.com/office/drawing/2014/main" id="{185D2EB2-372A-9EC4-505A-98563FDC8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75"/>
          <a:stretch/>
        </p:blipFill>
        <p:spPr bwMode="auto">
          <a:xfrm>
            <a:off x="160203" y="2132856"/>
            <a:ext cx="3917855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3DAD360-7ADA-9D58-0FC6-742399867819}"/>
              </a:ext>
            </a:extLst>
          </p:cNvPr>
          <p:cNvSpPr txBox="1">
            <a:spLocks/>
          </p:cNvSpPr>
          <p:nvPr/>
        </p:nvSpPr>
        <p:spPr>
          <a:xfrm>
            <a:off x="2183271" y="2409081"/>
            <a:ext cx="4777458" cy="3924300"/>
          </a:xfrm>
          <a:prstGeom prst="rect">
            <a:avLst/>
          </a:prstGeom>
          <a:solidFill>
            <a:srgbClr val="FFEEAC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kumimoji="1" lang="ko-KR" altLang="en-US" b="1" dirty="0"/>
              <a:t>체중과 키를 </a:t>
            </a:r>
            <a:endParaRPr kumimoji="1" lang="en-US" altLang="ko-KR" b="1" dirty="0"/>
          </a:p>
          <a:p>
            <a:pPr marL="0" indent="0" algn="ctr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kumimoji="1" lang="ko-KR" altLang="en-US" b="1" dirty="0">
                <a:solidFill>
                  <a:srgbClr val="FF0000"/>
                </a:solidFill>
              </a:rPr>
              <a:t>종합적으로 고려한 지표</a:t>
            </a:r>
            <a:r>
              <a:rPr kumimoji="1" lang="ko-KR" altLang="en-US" b="1" dirty="0"/>
              <a:t>를 </a:t>
            </a:r>
            <a:endParaRPr kumimoji="1" lang="en-US" altLang="ko-KR" b="1" dirty="0"/>
          </a:p>
          <a:p>
            <a:pPr marL="0" indent="0" algn="ctr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kumimoji="1" lang="ko-KR" altLang="en-US" b="1" dirty="0"/>
              <a:t>생각해보자</a:t>
            </a:r>
            <a:r>
              <a:rPr kumimoji="1" lang="en-US" altLang="ko-KR" b="1" dirty="0"/>
              <a:t>!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0809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76EC6-3008-3499-2AFE-ED7A5DE1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Bmi</a:t>
            </a:r>
            <a:r>
              <a:rPr lang="en-US" altLang="ko-KR" dirty="0"/>
              <a:t>(</a:t>
            </a:r>
            <a:r>
              <a:rPr lang="ko-KR" altLang="en-US" dirty="0"/>
              <a:t>체질량지수</a:t>
            </a:r>
            <a:r>
              <a:rPr lang="en-US" altLang="ko-KR" dirty="0"/>
              <a:t>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392DF-DC4F-699D-6497-EE47C9154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Body Mass Index</a:t>
            </a:r>
            <a:b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b="0" i="0" u="none" strike="noStrike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  <a:hlinkClick r:id="rId3" tooltip="키(신체)"/>
              </a:rPr>
              <a:t>키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와 </a:t>
            </a:r>
            <a:r>
              <a:rPr lang="ko-KR" altLang="en-US" b="0" i="0" u="none" strike="noStrike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  <a:hlinkClick r:id="rId4" tooltip="체중"/>
              </a:rPr>
              <a:t>체중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으로 계산한 대략적인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체질량지수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지수는 쉽게 측정할 수 있는 키와 체중 만으로 간단히 추정할 수 있어서 유리하다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다만 기계를 이용해 직접적으로 </a:t>
            </a:r>
            <a:r>
              <a:rPr lang="ko-KR" altLang="en-US" b="0" i="0" u="none" strike="noStrike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  <a:hlinkClick r:id="rId5" tooltip="지방조직"/>
              </a:rPr>
              <a:t>지방조직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을 측정한 것이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아니라서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엄밀하지 않다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b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b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재미있는 것이 이 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기준을 만든 건 의사 등 보건의료인도 과학자도 아닌 보험업계인데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1895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년 미국 메트로폴리탄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현 </a:t>
            </a:r>
            <a:r>
              <a:rPr lang="ko-KR" altLang="en-US" b="0" i="0" u="none" strike="noStrike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  <a:hlinkClick r:id="rId6" tooltip="메트라이프"/>
              </a:rPr>
              <a:t>메트라이프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 고객의 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나이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체중 등을 작성한 신장체중표에서 유래되었다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b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b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en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근거로 한 </a:t>
            </a:r>
            <a:r>
              <a:rPr lang="ko-KR" altLang="en-US" b="0" i="0" u="none" strike="noStrike" dirty="0"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  <a:hlinkClick r:id="rId7" tooltip="비만"/>
              </a:rPr>
              <a:t>비만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의 기준은 거의 대부분의 서양 국가에서 동일하며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동아시아의 경우 국가별로 조금씩 다르다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lang="ko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4098" name="Picture 2" descr="손으로 그린 bmi infographic | 무료 벡터">
            <a:extLst>
              <a:ext uri="{FF2B5EF4-FFF2-40B4-BE49-F238E27FC236}">
                <a16:creationId xmlns:a16="http://schemas.microsoft.com/office/drawing/2014/main" id="{8D3FF683-5F84-2917-75BC-A30A8182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17" y="130958"/>
            <a:ext cx="2916199" cy="224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E3B8A6-58B7-2E75-94A9-950ADACE7769}"/>
              </a:ext>
            </a:extLst>
          </p:cNvPr>
          <p:cNvSpPr txBox="1"/>
          <p:nvPr/>
        </p:nvSpPr>
        <p:spPr>
          <a:xfrm>
            <a:off x="4572000" y="652971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R" sz="1000" dirty="0">
                <a:hlinkClick r:id="rId9"/>
              </a:rPr>
              <a:t>https://namu.wiki/w/BMI</a:t>
            </a:r>
            <a:endParaRPr lang="en" altLang="ko-KR" sz="1000" dirty="0"/>
          </a:p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kr.freepik.com</a:t>
            </a:r>
            <a:r>
              <a:rPr lang="ko-KR" altLang="en-US" sz="1000" dirty="0"/>
              <a:t>/</a:t>
            </a:r>
            <a:r>
              <a:rPr lang="ko-KR" altLang="en-US" sz="1000" dirty="0" err="1"/>
              <a:t>free-vector</a:t>
            </a:r>
            <a:r>
              <a:rPr lang="ko-KR" altLang="en-US" sz="1000" dirty="0"/>
              <a:t>/hand-drawn-bmi-infographic_37115989.htm</a:t>
            </a:r>
          </a:p>
        </p:txBody>
      </p:sp>
    </p:spTree>
    <p:extLst>
      <p:ext uri="{BB962C8B-B14F-4D97-AF65-F5344CB8AC3E}">
        <p14:creationId xmlns:p14="http://schemas.microsoft.com/office/powerpoint/2010/main" val="411729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A04B1-E82C-A492-6045-0CAB4378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BMI </a:t>
            </a:r>
            <a:r>
              <a:rPr kumimoji="1" lang="ko-KR" altLang="en-US" dirty="0"/>
              <a:t>계산 식</a:t>
            </a:r>
          </a:p>
        </p:txBody>
      </p:sp>
      <p:pic>
        <p:nvPicPr>
          <p:cNvPr id="12292" name="Picture 4" descr="BMI 계산 하기">
            <a:extLst>
              <a:ext uri="{FF2B5EF4-FFF2-40B4-BE49-F238E27FC236}">
                <a16:creationId xmlns:a16="http://schemas.microsoft.com/office/drawing/2014/main" id="{74070855-F996-ED09-854D-D76DA507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2132856"/>
            <a:ext cx="69215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83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1BDF09-DDD3-95B9-4E57-49619F039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449942"/>
            <a:ext cx="8174284" cy="5831051"/>
          </a:xfrm>
        </p:spPr>
        <p:txBody>
          <a:bodyPr anchor="b" anchorCtr="0"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kumimoji="1" lang="ko-KR" altLang="en-US" b="1" dirty="0"/>
              <a:t>가설 </a:t>
            </a:r>
            <a:r>
              <a:rPr kumimoji="1" lang="en-US" altLang="ko-KR" b="1" dirty="0"/>
              <a:t>1.</a:t>
            </a:r>
            <a:r>
              <a:rPr kumimoji="1" lang="ko-KR" altLang="en-US" b="1" dirty="0"/>
              <a:t> 최고의 신체능력을 갖춘 </a:t>
            </a:r>
            <a:r>
              <a:rPr kumimoji="1" lang="ko-KR" altLang="en-US" b="1" dirty="0" err="1"/>
              <a:t>올림피언들은</a:t>
            </a:r>
            <a:r>
              <a:rPr kumimoji="1" lang="en-US" altLang="ko-KR" b="1" dirty="0"/>
              <a:t>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kumimoji="1" lang="ko-KR" altLang="en-US" b="1" dirty="0"/>
              <a:t>정상 </a:t>
            </a:r>
            <a:r>
              <a:rPr kumimoji="1" lang="en-US" altLang="ko-KR" b="1" dirty="0"/>
              <a:t>BMI</a:t>
            </a:r>
            <a:r>
              <a:rPr kumimoji="1" lang="ko-KR" altLang="en-US" b="1" dirty="0" err="1"/>
              <a:t>에</a:t>
            </a:r>
            <a:r>
              <a:rPr kumimoji="1" lang="ko-KR" altLang="en-US" b="1" dirty="0"/>
              <a:t> 속할 것이다</a:t>
            </a:r>
            <a:r>
              <a:rPr kumimoji="1" lang="en-US" altLang="ko-KR" b="1" dirty="0"/>
              <a:t>.</a:t>
            </a:r>
          </a:p>
          <a:p>
            <a:pPr marL="0" indent="0" algn="ctr">
              <a:lnSpc>
                <a:spcPct val="200000"/>
              </a:lnSpc>
              <a:buNone/>
            </a:pPr>
            <a:endParaRPr kumimoji="1" lang="en-US" altLang="ko-KR" sz="1000" b="1" dirty="0"/>
          </a:p>
          <a:p>
            <a:pPr marL="0" indent="0" algn="ctr">
              <a:lnSpc>
                <a:spcPct val="200000"/>
              </a:lnSpc>
              <a:buNone/>
            </a:pPr>
            <a:r>
              <a:rPr kumimoji="1" lang="ko-KR" altLang="en-US" b="1" dirty="0"/>
              <a:t>가설 </a:t>
            </a:r>
            <a:r>
              <a:rPr kumimoji="1" lang="en-US" altLang="ko-KR" b="1" dirty="0"/>
              <a:t>2.</a:t>
            </a:r>
            <a:r>
              <a:rPr kumimoji="1" lang="ko-KR" altLang="en-US" b="1" dirty="0"/>
              <a:t> 메달리스트와 </a:t>
            </a:r>
            <a:r>
              <a:rPr kumimoji="1" lang="ko-KR" altLang="en-US" b="1" dirty="0" err="1"/>
              <a:t>비메달리스트간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pPr marL="0" indent="0" algn="ctr">
              <a:lnSpc>
                <a:spcPct val="200000"/>
              </a:lnSpc>
              <a:buNone/>
            </a:pPr>
            <a:r>
              <a:rPr kumimoji="1" lang="en-US" altLang="ko-KR" b="1" dirty="0"/>
              <a:t>BMI</a:t>
            </a:r>
            <a:r>
              <a:rPr kumimoji="1" lang="ko-KR" altLang="en-US" b="1" dirty="0"/>
              <a:t>가 차이가 있을 것이다</a:t>
            </a:r>
            <a:r>
              <a:rPr kumimoji="1" lang="en-US" altLang="ko-KR" b="1" dirty="0"/>
              <a:t>.</a:t>
            </a:r>
          </a:p>
          <a:p>
            <a:pPr marL="0" indent="0" algn="ctr">
              <a:lnSpc>
                <a:spcPct val="200000"/>
              </a:lnSpc>
              <a:buNone/>
            </a:pPr>
            <a:endParaRPr kumimoji="1" lang="en-US" altLang="ko-KR" sz="1100" b="1" dirty="0"/>
          </a:p>
          <a:p>
            <a:pPr marL="0" indent="0" algn="ctr">
              <a:lnSpc>
                <a:spcPct val="200000"/>
              </a:lnSpc>
              <a:buNone/>
            </a:pPr>
            <a:r>
              <a:rPr kumimoji="1" lang="ko-KR" altLang="en-US" b="1" dirty="0"/>
              <a:t>가설 </a:t>
            </a:r>
            <a:r>
              <a:rPr kumimoji="1" lang="en-US" altLang="ko-KR" b="1" dirty="0"/>
              <a:t>3.</a:t>
            </a:r>
            <a:r>
              <a:rPr kumimoji="1" lang="ko-KR" altLang="en-US" b="1" dirty="0"/>
              <a:t> 종목별 최적의 </a:t>
            </a:r>
            <a:r>
              <a:rPr kumimoji="1" lang="en-US" altLang="ko-KR" b="1" dirty="0"/>
              <a:t>BMI</a:t>
            </a:r>
            <a:r>
              <a:rPr kumimoji="1" lang="ko-KR" altLang="en-US" b="1" dirty="0"/>
              <a:t>가 따로 있을 것이다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5018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B2C0782-28DF-DC63-B015-916967292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1AF0405D-C2AB-F341-B131-A5531EC9F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390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06286E21-9AF5-9A21-FA0F-586950B44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9674FA0-4866-0A12-8EF5-072C85828588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>
                <a:solidFill>
                  <a:schemeClr val="bg1"/>
                </a:solidFill>
                <a:latin typeface="+mj-lt"/>
                <a:ea typeface="+mj-ea"/>
              </a:rPr>
              <a:t>데이터 전처리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52742FFB-6E22-0236-6BDE-3951F5E4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093438"/>
            <a:ext cx="8178799" cy="35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2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3FD79-7D1A-4FED-8896-9A7275858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BB2EFAA-CC74-8DD4-FE36-5B1B61428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D347A3F-A697-B57F-E675-C5D3E4E6D2D3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>
                <a:solidFill>
                  <a:schemeClr val="bg1"/>
                </a:solidFill>
                <a:latin typeface="+mj-lt"/>
                <a:ea typeface="+mj-ea"/>
              </a:rPr>
              <a:t>데이터 전처리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E5DF1A-FFF1-1B9A-C13C-041A755F2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5299"/>
            <a:ext cx="4152900" cy="49775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3B14C5-054E-9B8F-2828-5AF6F42B0468}"/>
              </a:ext>
            </a:extLst>
          </p:cNvPr>
          <p:cNvSpPr/>
          <p:nvPr/>
        </p:nvSpPr>
        <p:spPr>
          <a:xfrm>
            <a:off x="838200" y="2815771"/>
            <a:ext cx="3138714" cy="3236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337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50CC1-B6F3-2A29-A99A-19266C041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BA92DF9-28F3-663D-CF78-BB31D0E0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37FD329-CDDC-BDFF-0C59-F62C25E9FCF5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>
                <a:solidFill>
                  <a:schemeClr val="bg1"/>
                </a:solidFill>
                <a:latin typeface="+mj-lt"/>
                <a:ea typeface="+mj-ea"/>
              </a:rPr>
              <a:t>데이터 전처리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74A35D-2238-9D1B-C6F2-5773451B1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62" y="1731695"/>
            <a:ext cx="4052400" cy="47546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7169D5A-E76E-8F3C-8810-2FE54A627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1731695"/>
            <a:ext cx="2501662" cy="4754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BA135-81D7-9DBD-8ACE-CF273828878A}"/>
              </a:ext>
            </a:extLst>
          </p:cNvPr>
          <p:cNvSpPr txBox="1"/>
          <p:nvPr/>
        </p:nvSpPr>
        <p:spPr>
          <a:xfrm>
            <a:off x="4482862" y="2914382"/>
            <a:ext cx="457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800" dirty="0">
              <a:latin typeface="Motif" pitchFamily="2" charset="-127"/>
              <a:ea typeface="Motif" pitchFamily="2" charset="-127"/>
            </a:endParaRPr>
          </a:p>
          <a:p>
            <a:pPr algn="ctr"/>
            <a:r>
              <a:rPr kumimoji="1" lang="en-US" altLang="ko-KR" sz="2800" dirty="0">
                <a:latin typeface="Motif" pitchFamily="2" charset="-127"/>
                <a:ea typeface="Motif" pitchFamily="2" charset="-127"/>
              </a:rPr>
              <a:t>Height, Weight</a:t>
            </a:r>
            <a:r>
              <a:rPr kumimoji="1" lang="ko-KR" altLang="en-US" sz="2800" dirty="0">
                <a:latin typeface="Motif" pitchFamily="2" charset="-127"/>
                <a:ea typeface="Motif" pitchFamily="2" charset="-127"/>
              </a:rPr>
              <a:t>의 </a:t>
            </a:r>
            <a:r>
              <a:rPr kumimoji="1" lang="ko-KR" altLang="en-US" sz="2800" dirty="0" err="1">
                <a:latin typeface="Motif" pitchFamily="2" charset="-127"/>
                <a:ea typeface="Motif" pitchFamily="2" charset="-127"/>
              </a:rPr>
              <a:t>결측치</a:t>
            </a:r>
            <a:r>
              <a:rPr kumimoji="1" lang="ko-KR" altLang="en-US" sz="2800" dirty="0">
                <a:latin typeface="Motif" pitchFamily="2" charset="-127"/>
                <a:ea typeface="Motif" pitchFamily="2" charset="-127"/>
              </a:rPr>
              <a:t> 비율 </a:t>
            </a:r>
            <a:endParaRPr kumimoji="1" lang="en-US" altLang="ko-KR" sz="2800" dirty="0">
              <a:latin typeface="Motif" pitchFamily="2" charset="-127"/>
              <a:ea typeface="Motif" pitchFamily="2" charset="-127"/>
            </a:endParaRPr>
          </a:p>
          <a:p>
            <a:pPr algn="ctr"/>
            <a:endParaRPr kumimoji="1" lang="en-US" altLang="ko-KR" sz="2800" b="1" dirty="0">
              <a:solidFill>
                <a:srgbClr val="FF0000"/>
              </a:solidFill>
              <a:latin typeface="Motif" pitchFamily="2" charset="-127"/>
              <a:ea typeface="Motif" pitchFamily="2" charset="-127"/>
            </a:endParaRPr>
          </a:p>
          <a:p>
            <a:pPr algn="ctr"/>
            <a:r>
              <a:rPr kumimoji="1" lang="en-US" altLang="ko-KR" sz="2800" b="1" dirty="0">
                <a:solidFill>
                  <a:srgbClr val="FF0000"/>
                </a:solidFill>
                <a:latin typeface="Motif" pitchFamily="2" charset="-127"/>
                <a:ea typeface="Motif" pitchFamily="2" charset="-127"/>
              </a:rPr>
              <a:t>22~23%</a:t>
            </a:r>
            <a:endParaRPr kumimoji="1" lang="en-US" altLang="ko-KR" sz="2800" dirty="0">
              <a:solidFill>
                <a:srgbClr val="FF0000"/>
              </a:solidFill>
              <a:latin typeface="Motif" pitchFamily="2" charset="-127"/>
              <a:ea typeface="Motif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1451DD-47B2-9C8C-57F5-73B7E000B77C}"/>
              </a:ext>
            </a:extLst>
          </p:cNvPr>
          <p:cNvSpPr/>
          <p:nvPr/>
        </p:nvSpPr>
        <p:spPr>
          <a:xfrm>
            <a:off x="622924" y="2914382"/>
            <a:ext cx="989976" cy="743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AAAA74-4B40-8EB1-F74D-BEF7612660B1}"/>
              </a:ext>
            </a:extLst>
          </p:cNvPr>
          <p:cNvSpPr/>
          <p:nvPr/>
        </p:nvSpPr>
        <p:spPr>
          <a:xfrm>
            <a:off x="3085624" y="3013120"/>
            <a:ext cx="1168876" cy="6444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78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992BA-F090-277E-AC2F-6C7108A6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FDB726D1-494F-0E11-FDA0-21EAD36C3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1148C5B-43FA-9F12-755F-22AA80C3890B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>
                <a:solidFill>
                  <a:schemeClr val="bg1"/>
                </a:solidFill>
                <a:latin typeface="+mj-lt"/>
                <a:ea typeface="+mj-ea"/>
              </a:rPr>
              <a:t>데이터 전처리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8" name="그림 7" descr="그래프, 라인, 도표, 텍스트이(가) 표시된 사진&#10;&#10;자동 생성된 설명">
            <a:extLst>
              <a:ext uri="{FF2B5EF4-FFF2-40B4-BE49-F238E27FC236}">
                <a16:creationId xmlns:a16="http://schemas.microsoft.com/office/drawing/2014/main" id="{A4FAB48B-A17F-7C4E-205A-50DDC371C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1612661"/>
            <a:ext cx="9013371" cy="49119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C9F5C7-F231-F69C-F867-D8AA356F1BAC}"/>
              </a:ext>
            </a:extLst>
          </p:cNvPr>
          <p:cNvSpPr/>
          <p:nvPr/>
        </p:nvSpPr>
        <p:spPr>
          <a:xfrm>
            <a:off x="838199" y="1843314"/>
            <a:ext cx="4517571" cy="46812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911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2CD7-3051-7F8C-1D13-442200583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C8B4FE2-FF1F-3714-E954-D49C614A4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CC2BBBF-B44E-7A28-5077-C6AA357144FA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>
                <a:solidFill>
                  <a:schemeClr val="bg1"/>
                </a:solidFill>
                <a:latin typeface="+mj-lt"/>
                <a:ea typeface="+mj-ea"/>
              </a:rPr>
              <a:t>데이터 전처리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D6DE77-BD40-9FA6-8B18-64DAF106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2" y="1611994"/>
            <a:ext cx="6121400" cy="774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434324-3B58-D24E-32CD-776C3D28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42" y="2433536"/>
            <a:ext cx="1727200" cy="40489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8150272-1889-656E-C30A-D5B4446CE5A9}"/>
              </a:ext>
            </a:extLst>
          </p:cNvPr>
          <p:cNvSpPr/>
          <p:nvPr/>
        </p:nvSpPr>
        <p:spPr>
          <a:xfrm>
            <a:off x="273125" y="3429000"/>
            <a:ext cx="902531" cy="649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42B458-2CE9-6AC1-BB26-DD6963D78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97" y="1611994"/>
            <a:ext cx="2416478" cy="48180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87A222-18F3-56C2-2103-E7F4470FA0F8}"/>
              </a:ext>
            </a:extLst>
          </p:cNvPr>
          <p:cNvSpPr/>
          <p:nvPr/>
        </p:nvSpPr>
        <p:spPr>
          <a:xfrm>
            <a:off x="6760105" y="3104243"/>
            <a:ext cx="1092124" cy="538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663CF-0258-526B-A7D5-3E71BC1C26FB}"/>
              </a:ext>
            </a:extLst>
          </p:cNvPr>
          <p:cNvSpPr txBox="1"/>
          <p:nvPr/>
        </p:nvSpPr>
        <p:spPr>
          <a:xfrm>
            <a:off x="1656973" y="3643086"/>
            <a:ext cx="4950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Motif" pitchFamily="2" charset="-127"/>
                <a:ea typeface="Motif" pitchFamily="2" charset="-127"/>
              </a:rPr>
              <a:t>Height, Weight</a:t>
            </a:r>
            <a:r>
              <a:rPr kumimoji="1" lang="ko-KR" altLang="en-US" sz="2800" dirty="0">
                <a:latin typeface="Motif" pitchFamily="2" charset="-127"/>
                <a:ea typeface="Motif" pitchFamily="2" charset="-127"/>
              </a:rPr>
              <a:t> </a:t>
            </a:r>
            <a:r>
              <a:rPr kumimoji="1" lang="ko-KR" altLang="en-US" sz="2800" dirty="0" err="1">
                <a:latin typeface="Motif" pitchFamily="2" charset="-127"/>
                <a:ea typeface="Motif" pitchFamily="2" charset="-127"/>
              </a:rPr>
              <a:t>결측치</a:t>
            </a:r>
            <a:r>
              <a:rPr kumimoji="1" lang="ko-KR" altLang="en-US" sz="2800" dirty="0">
                <a:latin typeface="Motif" pitchFamily="2" charset="-127"/>
                <a:ea typeface="Motif" pitchFamily="2" charset="-127"/>
              </a:rPr>
              <a:t> 비율이 </a:t>
            </a:r>
            <a:endParaRPr kumimoji="1" lang="en-US" altLang="ko-KR" sz="2800" dirty="0">
              <a:latin typeface="Motif" pitchFamily="2" charset="-127"/>
              <a:ea typeface="Motif" pitchFamily="2" charset="-127"/>
            </a:endParaRPr>
          </a:p>
          <a:p>
            <a:pPr algn="ctr"/>
            <a:endParaRPr kumimoji="1" lang="en-US" altLang="ko-KR" sz="2800" dirty="0">
              <a:latin typeface="Motif" pitchFamily="2" charset="-127"/>
              <a:ea typeface="Motif" pitchFamily="2" charset="-127"/>
            </a:endParaRPr>
          </a:p>
          <a:p>
            <a:pPr algn="ctr"/>
            <a:r>
              <a:rPr kumimoji="1" lang="en-US" altLang="ko-KR" sz="2800" b="1" dirty="0">
                <a:latin typeface="Motif" pitchFamily="2" charset="-127"/>
                <a:ea typeface="Motif" pitchFamily="2" charset="-127"/>
              </a:rPr>
              <a:t>4~5%</a:t>
            </a:r>
            <a:r>
              <a:rPr kumimoji="1" lang="ko-KR" altLang="en-US" sz="2800" dirty="0">
                <a:latin typeface="Motif" pitchFamily="2" charset="-127"/>
                <a:ea typeface="Motif" pitchFamily="2" charset="-127"/>
              </a:rPr>
              <a:t>로 감소</a:t>
            </a:r>
          </a:p>
        </p:txBody>
      </p:sp>
    </p:spTree>
    <p:extLst>
      <p:ext uri="{BB962C8B-B14F-4D97-AF65-F5344CB8AC3E}">
        <p14:creationId xmlns:p14="http://schemas.microsoft.com/office/powerpoint/2010/main" val="7826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DE25C-A49C-A902-B40B-3018B8A6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42271-AF41-A4D7-DDF0-2ADB20CE6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INTRODUCTION</a:t>
            </a:r>
          </a:p>
          <a:p>
            <a:r>
              <a:rPr lang="en-US" altLang="ko-KR" dirty="0"/>
              <a:t>DATA ANALYSIS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ko-KR" altLang="en-US" dirty="0"/>
              <a:t>가설 </a:t>
            </a:r>
            <a:r>
              <a:rPr lang="en-US" altLang="ko-KR" dirty="0"/>
              <a:t>1 : </a:t>
            </a:r>
            <a:r>
              <a:rPr lang="ko-KR" altLang="en-US" dirty="0"/>
              <a:t>최고의 신체능력을 갖춘 </a:t>
            </a:r>
            <a:r>
              <a:rPr lang="ko-KR" altLang="en-US" dirty="0" err="1"/>
              <a:t>올림피언들은</a:t>
            </a:r>
            <a:r>
              <a:rPr lang="ko-KR" altLang="en-US" dirty="0"/>
              <a:t> 정상 </a:t>
            </a:r>
            <a:r>
              <a:rPr lang="en-US" altLang="ko-KR" dirty="0"/>
              <a:t>BMI</a:t>
            </a:r>
            <a:r>
              <a:rPr lang="ko-KR" altLang="en-US" dirty="0"/>
              <a:t>일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가설 </a:t>
            </a:r>
            <a:r>
              <a:rPr lang="en-US" altLang="ko-KR" dirty="0"/>
              <a:t>2 : </a:t>
            </a:r>
            <a:r>
              <a:rPr lang="ko-KR" altLang="en-US" dirty="0"/>
              <a:t>메달리스트와 </a:t>
            </a:r>
            <a:r>
              <a:rPr lang="ko-KR" altLang="en-US" dirty="0" err="1"/>
              <a:t>비메달리스트간</a:t>
            </a:r>
            <a:r>
              <a:rPr lang="ko-KR" altLang="en-US" dirty="0"/>
              <a:t> </a:t>
            </a:r>
            <a:r>
              <a:rPr lang="en-US" altLang="ko-KR" dirty="0"/>
              <a:t>BMI</a:t>
            </a:r>
            <a:r>
              <a:rPr lang="ko-KR" altLang="en-US" dirty="0"/>
              <a:t>가 차이가 있을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가설 </a:t>
            </a:r>
            <a:r>
              <a:rPr lang="en-US" altLang="ko-KR" dirty="0"/>
              <a:t>3 : </a:t>
            </a:r>
            <a:r>
              <a:rPr lang="ko-KR" altLang="en-US" dirty="0"/>
              <a:t>종목별 최적의 </a:t>
            </a:r>
            <a:r>
              <a:rPr lang="en-US" altLang="ko-KR" dirty="0"/>
              <a:t>BMI</a:t>
            </a:r>
            <a:r>
              <a:rPr lang="ko-KR" altLang="en-US" dirty="0"/>
              <a:t>가 따로 있을 것이다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실험 </a:t>
            </a:r>
            <a:r>
              <a:rPr lang="en-US" altLang="ko-KR" dirty="0"/>
              <a:t>: 189cm, 90kg </a:t>
            </a:r>
            <a:r>
              <a:rPr lang="ko-KR" altLang="en-US" dirty="0"/>
              <a:t>태권도 유망주 김동규는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CONCLUSION</a:t>
            </a:r>
          </a:p>
          <a:p>
            <a:r>
              <a:rPr lang="en-US" altLang="ko-KR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78086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4CF16-70B5-7FF1-FBC6-976D44D07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E9375C2-EF82-58A3-AF36-54BA3D781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8071F5-C3EF-4445-7792-0FE23B5E889C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>
                <a:solidFill>
                  <a:schemeClr val="bg1"/>
                </a:solidFill>
                <a:latin typeface="+mj-lt"/>
                <a:ea typeface="+mj-ea"/>
              </a:rPr>
              <a:t>데이터 전처리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20A407-26A9-25A8-F872-235D49E7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13811"/>
            <a:ext cx="7772400" cy="10109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A9450D-26A4-0068-E5AA-F3F5598C40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6237"/>
          <a:stretch/>
        </p:blipFill>
        <p:spPr>
          <a:xfrm>
            <a:off x="685800" y="2792411"/>
            <a:ext cx="7772400" cy="2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41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B817F-A19A-85EC-924E-7F2CF94A0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051AC775-0813-D122-2070-3AA9B4553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D4416C3-FFA9-37C3-07AC-7553A6C481CC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>
                <a:solidFill>
                  <a:schemeClr val="bg1"/>
                </a:solidFill>
                <a:latin typeface="+mj-lt"/>
                <a:ea typeface="+mj-ea"/>
              </a:rPr>
              <a:t>데이터 전처리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E26F5C-1A18-D62D-3905-7494A9061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456" y="1396588"/>
            <a:ext cx="2557145" cy="50985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519D52-9C0B-31B6-3C46-27D316DE3FFE}"/>
              </a:ext>
            </a:extLst>
          </p:cNvPr>
          <p:cNvSpPr/>
          <p:nvPr/>
        </p:nvSpPr>
        <p:spPr>
          <a:xfrm>
            <a:off x="3821318" y="2984091"/>
            <a:ext cx="1065461" cy="4449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91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A4A90-2A25-80C7-96BA-80DAD4FCE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B51D03E-E7FD-5C6E-4994-769DD9BC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6" y="1561224"/>
            <a:ext cx="7772400" cy="3990169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01590589-F825-916D-0AE7-BE3E82A17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2B5590F-81A8-509F-0E86-3BEFF1901A38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이상치 확인</a:t>
            </a: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+mj-ea"/>
              </a:rPr>
              <a:t>(</a:t>
            </a:r>
            <a:r>
              <a:rPr kumimoji="1" lang="en" altLang="ko-KR" sz="2800" dirty="0">
                <a:solidFill>
                  <a:schemeClr val="bg1"/>
                </a:solidFill>
                <a:latin typeface="+mj-lt"/>
                <a:ea typeface="+mj-ea"/>
              </a:rPr>
              <a:t>Height) - 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정성적 평가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2EF5DD-E9AA-FB34-6AC2-70E24F8BC415}"/>
              </a:ext>
            </a:extLst>
          </p:cNvPr>
          <p:cNvSpPr/>
          <p:nvPr/>
        </p:nvSpPr>
        <p:spPr>
          <a:xfrm>
            <a:off x="6400799" y="2061029"/>
            <a:ext cx="740229" cy="34903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07E2E7E-B019-53E5-5D5F-B6EA14285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38" y="5698093"/>
            <a:ext cx="7881257" cy="143260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dirty="0"/>
              <a:t>종목 특성상</a:t>
            </a:r>
            <a:r>
              <a:rPr kumimoji="1" lang="en-US" altLang="ko-KR" dirty="0"/>
              <a:t> </a:t>
            </a:r>
            <a:r>
              <a:rPr kumimoji="1" lang="ko-KR" altLang="en-US" dirty="0"/>
              <a:t>키가</a:t>
            </a:r>
            <a:r>
              <a:rPr kumimoji="1" lang="en-US" altLang="ko-KR" dirty="0"/>
              <a:t> </a:t>
            </a:r>
            <a:r>
              <a:rPr kumimoji="1" lang="ko-KR" altLang="en-US" dirty="0"/>
              <a:t>큰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선수들이 유리한 종목에서 키 큰 사람들 확인</a:t>
            </a:r>
          </a:p>
        </p:txBody>
      </p:sp>
    </p:spTree>
    <p:extLst>
      <p:ext uri="{BB962C8B-B14F-4D97-AF65-F5344CB8AC3E}">
        <p14:creationId xmlns:p14="http://schemas.microsoft.com/office/powerpoint/2010/main" val="368332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D7515-40E7-675A-8FF4-78557960A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EC8F016-EC27-DAF8-4AAC-89F415AB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1411436"/>
            <a:ext cx="8915401" cy="462853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6E5D7802-94A5-10BD-DE06-8C4CBDA4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53B11B9-D986-BE5A-BF3E-1372C8DBA850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이상치 확인</a:t>
            </a: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+mj-ea"/>
              </a:rPr>
              <a:t>(</a:t>
            </a:r>
            <a:r>
              <a:rPr kumimoji="1" lang="en" altLang="ko-KR" sz="2800" dirty="0">
                <a:solidFill>
                  <a:schemeClr val="bg1"/>
                </a:solidFill>
                <a:latin typeface="+mj-lt"/>
                <a:ea typeface="+mj-ea"/>
              </a:rPr>
              <a:t>Height) - 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정성적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AEE63-4359-0187-2EC1-112181D1E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3263900"/>
            <a:ext cx="8915400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A47FFF-8546-9EED-396B-F089DE15BC5A}"/>
              </a:ext>
            </a:extLst>
          </p:cNvPr>
          <p:cNvSpPr txBox="1"/>
          <p:nvPr/>
        </p:nvSpPr>
        <p:spPr>
          <a:xfrm>
            <a:off x="4457700" y="66117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www.olympedia.org</a:t>
            </a:r>
            <a:r>
              <a:rPr lang="ko-KR" altLang="en-US" sz="1000" dirty="0"/>
              <a:t>/</a:t>
            </a:r>
            <a:r>
              <a:rPr lang="ko-KR" altLang="en-US" sz="1000" dirty="0" err="1"/>
              <a:t>athletes</a:t>
            </a:r>
            <a:r>
              <a:rPr lang="ko-KR" altLang="en-US" sz="1000" dirty="0"/>
              <a:t>/4530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F24161-D7F2-E591-9FCB-16F498ED8A38}"/>
              </a:ext>
            </a:extLst>
          </p:cNvPr>
          <p:cNvSpPr/>
          <p:nvPr/>
        </p:nvSpPr>
        <p:spPr>
          <a:xfrm>
            <a:off x="417398" y="2119086"/>
            <a:ext cx="8612301" cy="3042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F43FD8-7076-9FEB-EA4C-E5B83333D80D}"/>
              </a:ext>
            </a:extLst>
          </p:cNvPr>
          <p:cNvSpPr/>
          <p:nvPr/>
        </p:nvSpPr>
        <p:spPr>
          <a:xfrm>
            <a:off x="1358074" y="4749800"/>
            <a:ext cx="880629" cy="253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53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9DF92-5141-C05E-28F9-827EBB87E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7A456D-2458-5000-077A-95288C4CF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9" y="1423199"/>
            <a:ext cx="9000674" cy="467280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C3E25DD5-0E5D-D2D1-43F0-B1B10948E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4242E78-07E2-981A-0CE2-9EFA3147C4A6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이상치 확인</a:t>
            </a: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+mj-ea"/>
              </a:rPr>
              <a:t>(W</a:t>
            </a:r>
            <a:r>
              <a:rPr kumimoji="1" lang="en" altLang="ko-KR" sz="2800" dirty="0">
                <a:solidFill>
                  <a:schemeClr val="bg1"/>
                </a:solidFill>
                <a:latin typeface="+mj-lt"/>
                <a:ea typeface="+mj-ea"/>
              </a:rPr>
              <a:t>eight) - 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정성적 평가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1347F2-D9B0-1332-B040-9980E84EDF36}"/>
              </a:ext>
            </a:extLst>
          </p:cNvPr>
          <p:cNvSpPr/>
          <p:nvPr/>
        </p:nvSpPr>
        <p:spPr>
          <a:xfrm>
            <a:off x="6473370" y="1998356"/>
            <a:ext cx="1291773" cy="4097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BA7C7B6-4F6E-92F7-86A2-A7DE7BB9A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38" y="6095999"/>
            <a:ext cx="7881257" cy="6428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ko-KR" altLang="en-US" dirty="0"/>
              <a:t>종목 특성상</a:t>
            </a:r>
            <a:r>
              <a:rPr kumimoji="1" lang="en-US" altLang="ko-KR" dirty="0"/>
              <a:t> </a:t>
            </a:r>
            <a:r>
              <a:rPr kumimoji="1" lang="ko-KR" altLang="en-US" dirty="0"/>
              <a:t>체중이 많이 나가는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선수들이 유리한 종목</a:t>
            </a:r>
          </a:p>
        </p:txBody>
      </p:sp>
    </p:spTree>
    <p:extLst>
      <p:ext uri="{BB962C8B-B14F-4D97-AF65-F5344CB8AC3E}">
        <p14:creationId xmlns:p14="http://schemas.microsoft.com/office/powerpoint/2010/main" val="19745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04F71-6FCD-6404-984B-1A2952AA1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86AB63-ECC7-5D1D-78F4-9CF1BFF88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8" y="1428775"/>
            <a:ext cx="9000000" cy="467245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A8812C9C-E0B6-20B7-769A-EDF1AA320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8BB10BC-9C9C-BFB9-939F-B37FF5757140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이상치 확인</a:t>
            </a: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+mj-ea"/>
              </a:rPr>
              <a:t>(</a:t>
            </a:r>
            <a:r>
              <a:rPr kumimoji="1" lang="en" altLang="ko-KR" sz="2800" dirty="0">
                <a:solidFill>
                  <a:schemeClr val="bg1"/>
                </a:solidFill>
                <a:latin typeface="+mj-lt"/>
                <a:ea typeface="+mj-ea"/>
              </a:rPr>
              <a:t>Weight) - 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정성적 평가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687684-E5D8-E10D-578C-AD98A7DD2C60}"/>
              </a:ext>
            </a:extLst>
          </p:cNvPr>
          <p:cNvSpPr/>
          <p:nvPr/>
        </p:nvSpPr>
        <p:spPr>
          <a:xfrm>
            <a:off x="6749142" y="2061029"/>
            <a:ext cx="1204687" cy="4080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ACE12B1-988F-2FE2-4BDC-DE490B97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0" y="6069127"/>
            <a:ext cx="7881257" cy="59178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ko-KR" altLang="en-US" dirty="0"/>
              <a:t>종목 특성상</a:t>
            </a:r>
            <a:r>
              <a:rPr kumimoji="1" lang="en-US" altLang="ko-KR" dirty="0"/>
              <a:t> </a:t>
            </a:r>
            <a:r>
              <a:rPr kumimoji="1" lang="ko-KR" altLang="en-US" dirty="0"/>
              <a:t>체중이 적은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선수들이 유리한 종목</a:t>
            </a:r>
          </a:p>
        </p:txBody>
      </p:sp>
    </p:spTree>
    <p:extLst>
      <p:ext uri="{BB962C8B-B14F-4D97-AF65-F5344CB8AC3E}">
        <p14:creationId xmlns:p14="http://schemas.microsoft.com/office/powerpoint/2010/main" val="6475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1287C-CBE5-CC28-63F3-3CF6EFBB4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3BDC9880-A1D5-1181-4E42-895E6C02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22BB871-0D4F-3680-38AD-C80019096ACD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데이터 </a:t>
            </a:r>
            <a:r>
              <a:rPr kumimoji="1" lang="ko-KR" altLang="en-US" sz="2800" dirty="0" err="1">
                <a:solidFill>
                  <a:schemeClr val="bg1"/>
                </a:solidFill>
                <a:latin typeface="+mj-lt"/>
                <a:ea typeface="+mj-ea"/>
              </a:rPr>
              <a:t>전처리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+mj-ea"/>
              </a:rPr>
              <a:t>–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+mj-ea"/>
              </a:rPr>
              <a:t>BMI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 열 추가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26AC37-73C9-024E-A75B-F78B3025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1436"/>
            <a:ext cx="7772400" cy="40351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7CFD693-AF01-67E3-8CBC-10502494C85B}"/>
              </a:ext>
            </a:extLst>
          </p:cNvPr>
          <p:cNvSpPr/>
          <p:nvPr/>
        </p:nvSpPr>
        <p:spPr>
          <a:xfrm>
            <a:off x="7851229" y="1954925"/>
            <a:ext cx="378372" cy="35147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938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87959-D75F-DD47-129B-F76AE036E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733AFE3C-0B4D-D65F-BA1D-3FEBA3E40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127289C-91EA-3391-AC5C-B13A9931C357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데이터 </a:t>
            </a:r>
            <a:r>
              <a:rPr kumimoji="1" lang="ko-KR" altLang="en-US" sz="2800" dirty="0" err="1">
                <a:solidFill>
                  <a:schemeClr val="bg1"/>
                </a:solidFill>
                <a:latin typeface="+mj-lt"/>
                <a:ea typeface="+mj-ea"/>
              </a:rPr>
              <a:t>전처리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+mj-ea"/>
              </a:rPr>
              <a:t>–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 필요 없는 열 정리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F7FA5B-8428-987F-CA3B-874B5A8E5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02062"/>
            <a:ext cx="7772400" cy="47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32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0C329-FDFF-9E35-8D80-06980715A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EF0A0DEA-DE07-E57E-51EB-BE48EC45D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FA9EADF-C21B-5949-4B85-29A3381FDC6F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데이터 </a:t>
            </a:r>
            <a:r>
              <a:rPr kumimoji="1" lang="ko-KR" altLang="en-US" sz="2800" dirty="0" err="1">
                <a:solidFill>
                  <a:schemeClr val="bg1"/>
                </a:solidFill>
                <a:latin typeface="+mj-lt"/>
                <a:ea typeface="+mj-ea"/>
              </a:rPr>
              <a:t>전처리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+mj-ea"/>
              </a:rPr>
              <a:t>–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 열 순서 정리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D1E0A4-D5DF-046E-A956-D850A9E3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95" y="1796151"/>
            <a:ext cx="7772400" cy="42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10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CAF89-C9C5-1D8E-E664-02FC4C6FF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A637FC-9EBA-E2EE-52F8-FD74DA177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6588"/>
            <a:ext cx="4500000" cy="2340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04B749-F257-528E-334F-78541A6C6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2" y="1396588"/>
            <a:ext cx="4500000" cy="2340890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E1CA3D5E-6881-C5AC-8E67-E28D30E12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BDC356-957E-BBD3-E961-11393726E883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데이터 </a:t>
            </a:r>
            <a:r>
              <a:rPr kumimoji="1" lang="ko-KR" altLang="en-US" sz="2800" dirty="0" err="1">
                <a:solidFill>
                  <a:schemeClr val="bg1"/>
                </a:solidFill>
                <a:latin typeface="+mj-lt"/>
                <a:ea typeface="+mj-ea"/>
              </a:rPr>
              <a:t>전처리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+mj-ea"/>
              </a:rPr>
              <a:t>– BMI </a:t>
            </a:r>
            <a:r>
              <a:rPr kumimoji="1" lang="ko-KR" altLang="en-US" sz="2800" dirty="0">
                <a:solidFill>
                  <a:schemeClr val="bg1"/>
                </a:solidFill>
                <a:latin typeface="+mj-lt"/>
                <a:ea typeface="+mj-ea"/>
              </a:rPr>
              <a:t>이상치 확인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0F00F3-0024-C6AE-C0D2-F1FF21AB8B24}"/>
              </a:ext>
            </a:extLst>
          </p:cNvPr>
          <p:cNvSpPr/>
          <p:nvPr/>
        </p:nvSpPr>
        <p:spPr>
          <a:xfrm>
            <a:off x="150183" y="1788378"/>
            <a:ext cx="4349815" cy="260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D9AF84-D1F9-036E-931D-24F718D1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337"/>
          <a:stretch/>
        </p:blipFill>
        <p:spPr>
          <a:xfrm>
            <a:off x="417399" y="3863381"/>
            <a:ext cx="3904024" cy="27735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3844F9-4B7F-C405-A595-E78755F2BDDC}"/>
              </a:ext>
            </a:extLst>
          </p:cNvPr>
          <p:cNvSpPr/>
          <p:nvPr/>
        </p:nvSpPr>
        <p:spPr>
          <a:xfrm>
            <a:off x="2809301" y="5199961"/>
            <a:ext cx="1512122" cy="180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0C32E7-D52A-ABD4-06D8-8A2EAD952DDD}"/>
              </a:ext>
            </a:extLst>
          </p:cNvPr>
          <p:cNvSpPr/>
          <p:nvPr/>
        </p:nvSpPr>
        <p:spPr>
          <a:xfrm>
            <a:off x="417400" y="4270912"/>
            <a:ext cx="2391902" cy="180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9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B2C0782-28DF-DC63-B015-916967292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1AF0405D-C2AB-F341-B131-A5531EC9F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988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68FE6-C901-728C-22FD-EF0DC6C95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F833362-F182-247B-24E1-E8516DFA0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1219200"/>
            <a:ext cx="8509000" cy="2800737"/>
          </a:xfrm>
        </p:spPr>
        <p:txBody>
          <a:bodyPr anchor="b" anchorCtr="0">
            <a:norm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4200" b="1" dirty="0"/>
              <a:t>최고의 신체능력을 갖춘 </a:t>
            </a:r>
            <a:r>
              <a:rPr kumimoji="1" lang="ko-KR" altLang="en-US" sz="4200" b="1" dirty="0" err="1"/>
              <a:t>올림피언들은</a:t>
            </a:r>
            <a:r>
              <a:rPr kumimoji="1" lang="ko-KR" altLang="en-US" sz="4200" b="1" dirty="0"/>
              <a:t> 정상 </a:t>
            </a:r>
            <a:r>
              <a:rPr kumimoji="1" lang="en" altLang="ko-KR" sz="4200" b="1" dirty="0"/>
              <a:t>BMI</a:t>
            </a:r>
            <a:r>
              <a:rPr kumimoji="1" lang="ko-KR" altLang="en-US" sz="4200" b="1" dirty="0" err="1"/>
              <a:t>에</a:t>
            </a:r>
            <a:r>
              <a:rPr kumimoji="1" lang="ko-KR" altLang="en-US" sz="4200" b="1" dirty="0"/>
              <a:t> 속할 것이다</a:t>
            </a:r>
            <a:r>
              <a:rPr kumimoji="1" lang="en-US" altLang="ko-KR" sz="4200" b="1" dirty="0"/>
              <a:t>.</a:t>
            </a:r>
            <a:endParaRPr lang="ko-KR" altLang="en-US" sz="4200" b="1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72A31A75-C3D6-527E-89D7-9F81AD19E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9" y="4406900"/>
            <a:ext cx="8102601" cy="1122636"/>
          </a:xfrm>
        </p:spPr>
        <p:txBody>
          <a:bodyPr>
            <a:normAutofit/>
          </a:bodyPr>
          <a:lstStyle/>
          <a:p>
            <a:r>
              <a:rPr lang="ko-KR" altLang="en-US" dirty="0"/>
              <a:t>가설 </a:t>
            </a:r>
            <a:r>
              <a:rPr lang="en-US" altLang="ko-KR" dirty="0"/>
              <a:t>1</a:t>
            </a:r>
            <a:r>
              <a:rPr lang="ko-KR" altLang="en-US" dirty="0"/>
              <a:t> 검증</a:t>
            </a:r>
            <a:endParaRPr lang="en-US" altLang="ko-KR" dirty="0"/>
          </a:p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247465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D85BE-2F85-EE33-9658-AC4589E0A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7843936-9546-2A63-EBF5-BFDF0466B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690CDEB-754F-C01E-0AFD-FD9D44BCA5DF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>
                <a:solidFill>
                  <a:schemeClr val="bg1"/>
                </a:solidFill>
                <a:latin typeface="+mj-lt"/>
                <a:ea typeface="+mj-ea"/>
              </a:rPr>
              <a:t>데이터 전처리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8A5905-FE51-A081-139E-C7D7C4BB9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86" y="1396588"/>
            <a:ext cx="5598028" cy="50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29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245A-7AC3-7096-2A16-BB0D524FA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3EEB18-8F5E-F5C0-78B1-8B2CB5707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999" y="1498188"/>
            <a:ext cx="6085992" cy="50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8ED8B10E-DA62-B056-0C5D-51E87A870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888F8B0-08CD-5A0E-2DCD-F1A5F92AFD2F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>
                <a:solidFill>
                  <a:schemeClr val="bg1"/>
                </a:solidFill>
                <a:latin typeface="+mj-lt"/>
                <a:ea typeface="+mj-ea"/>
              </a:rPr>
              <a:t>데이터 전처리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BA5AB9-585F-1FDE-61E0-1063B612218C}"/>
              </a:ext>
            </a:extLst>
          </p:cNvPr>
          <p:cNvSpPr/>
          <p:nvPr/>
        </p:nvSpPr>
        <p:spPr>
          <a:xfrm>
            <a:off x="1790700" y="5070044"/>
            <a:ext cx="2501900" cy="1877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5290FD-99F8-9B37-5F8A-F9AC7FD47DE5}"/>
              </a:ext>
            </a:extLst>
          </p:cNvPr>
          <p:cNvSpPr/>
          <p:nvPr/>
        </p:nvSpPr>
        <p:spPr>
          <a:xfrm>
            <a:off x="2177142" y="2618944"/>
            <a:ext cx="4477657" cy="18775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F4965-00A9-962A-D9EC-DF2429A9BE12}"/>
              </a:ext>
            </a:extLst>
          </p:cNvPr>
          <p:cNvSpPr/>
          <p:nvPr/>
        </p:nvSpPr>
        <p:spPr>
          <a:xfrm>
            <a:off x="2293256" y="1656440"/>
            <a:ext cx="5109029" cy="26499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A20D7F-F66D-A2D5-3C39-CDA46E9F1A44}"/>
              </a:ext>
            </a:extLst>
          </p:cNvPr>
          <p:cNvSpPr/>
          <p:nvPr/>
        </p:nvSpPr>
        <p:spPr>
          <a:xfrm>
            <a:off x="2293255" y="3148715"/>
            <a:ext cx="3222173" cy="18775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94EA93-6E8A-6364-7439-E14A15840322}"/>
              </a:ext>
            </a:extLst>
          </p:cNvPr>
          <p:cNvSpPr/>
          <p:nvPr/>
        </p:nvSpPr>
        <p:spPr>
          <a:xfrm>
            <a:off x="1725390" y="4641875"/>
            <a:ext cx="3485240" cy="1877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B31E9F-71C1-6396-60F9-103AA0D5A938}"/>
              </a:ext>
            </a:extLst>
          </p:cNvPr>
          <p:cNvSpPr/>
          <p:nvPr/>
        </p:nvSpPr>
        <p:spPr>
          <a:xfrm>
            <a:off x="2177143" y="5886372"/>
            <a:ext cx="2394856" cy="1877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25AEE0-3071-9372-938B-C8468ABFB11C}"/>
              </a:ext>
            </a:extLst>
          </p:cNvPr>
          <p:cNvSpPr/>
          <p:nvPr/>
        </p:nvSpPr>
        <p:spPr>
          <a:xfrm>
            <a:off x="2070100" y="4273575"/>
            <a:ext cx="3115130" cy="1877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296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0268C-575C-ABC6-193E-ECCADB41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CFE9B2D-A342-933B-04DF-F2E0743DF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B0890E9-52F6-ECC0-8BA1-3C1B612A3EBB}"/>
              </a:ext>
            </a:extLst>
          </p:cNvPr>
          <p:cNvSpPr txBox="1">
            <a:spLocks/>
          </p:cNvSpPr>
          <p:nvPr/>
        </p:nvSpPr>
        <p:spPr>
          <a:xfrm>
            <a:off x="417399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 latinLnBrk="0"/>
            <a:r>
              <a:rPr kumimoji="1" lang="ko-KR" altLang="en-US" sz="2800">
                <a:solidFill>
                  <a:schemeClr val="bg1"/>
                </a:solidFill>
                <a:latin typeface="+mj-lt"/>
                <a:ea typeface="+mj-ea"/>
              </a:rPr>
              <a:t>데이터 전처리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A73A423-B754-3EA6-343C-4D1C7359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0756"/>
            <a:ext cx="9144000" cy="498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06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892FE-7495-F514-B46D-8C2915FA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가설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8789DE25-6D3C-0FA6-9EB9-F90B0303ED6C}"/>
              </a:ext>
            </a:extLst>
          </p:cNvPr>
          <p:cNvSpPr txBox="1">
            <a:spLocks/>
          </p:cNvSpPr>
          <p:nvPr/>
        </p:nvSpPr>
        <p:spPr>
          <a:xfrm>
            <a:off x="250450" y="1663701"/>
            <a:ext cx="8509000" cy="3708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kumimoji="1" lang="ko-KR" altLang="en-US" sz="4200" b="1" dirty="0"/>
              <a:t>최고의 신체능력을 갖춘 </a:t>
            </a:r>
            <a:r>
              <a:rPr kumimoji="1" lang="ko-KR" altLang="en-US" sz="4200" b="1" dirty="0" err="1"/>
              <a:t>올림피언들은</a:t>
            </a:r>
            <a:r>
              <a:rPr kumimoji="1" lang="ko-KR" altLang="en-US" sz="4200" b="1" dirty="0"/>
              <a:t> 정상 </a:t>
            </a:r>
            <a:r>
              <a:rPr kumimoji="1" lang="en" altLang="ko-KR" sz="4200" b="1" dirty="0"/>
              <a:t>BMI</a:t>
            </a:r>
            <a:r>
              <a:rPr kumimoji="1" lang="ko-KR" altLang="en-US" sz="4200" b="1" dirty="0" err="1"/>
              <a:t>에</a:t>
            </a:r>
            <a:r>
              <a:rPr kumimoji="1" lang="ko-KR" altLang="en-US" sz="4200" b="1" dirty="0"/>
              <a:t> 속할 것이다</a:t>
            </a:r>
            <a:r>
              <a:rPr kumimoji="1" lang="en-US" altLang="ko-KR" sz="4200" b="1" dirty="0"/>
              <a:t>.</a:t>
            </a:r>
            <a:endParaRPr lang="ko-KR" altLang="en-US" sz="4200" b="1" dirty="0"/>
          </a:p>
        </p:txBody>
      </p:sp>
      <p:sp>
        <p:nvSpPr>
          <p:cNvPr id="5" name="곱하기 4">
            <a:extLst>
              <a:ext uri="{FF2B5EF4-FFF2-40B4-BE49-F238E27FC236}">
                <a16:creationId xmlns:a16="http://schemas.microsoft.com/office/drawing/2014/main" id="{BF6F16FD-F327-0A28-06B7-72CADA2B8284}"/>
              </a:ext>
            </a:extLst>
          </p:cNvPr>
          <p:cNvSpPr/>
          <p:nvPr/>
        </p:nvSpPr>
        <p:spPr>
          <a:xfrm>
            <a:off x="2209800" y="1663701"/>
            <a:ext cx="4724400" cy="4978400"/>
          </a:xfrm>
          <a:prstGeom prst="mathMultiply">
            <a:avLst>
              <a:gd name="adj1" fmla="val 106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3AEB24B-6BB7-28C8-CDC4-0BEC641D1408}"/>
              </a:ext>
            </a:extLst>
          </p:cNvPr>
          <p:cNvSpPr txBox="1">
            <a:spLocks/>
          </p:cNvSpPr>
          <p:nvPr/>
        </p:nvSpPr>
        <p:spPr>
          <a:xfrm>
            <a:off x="2737797" y="896979"/>
            <a:ext cx="3534306" cy="149406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kumimoji="1" lang="ko-KR" altLang="en-US" sz="5400" dirty="0"/>
              <a:t>거짓</a:t>
            </a:r>
            <a:r>
              <a:rPr kumimoji="1" lang="en-US" altLang="ko-KR" sz="5400" dirty="0"/>
              <a:t>!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05559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9434C-6B27-6A28-719B-42D03F9DF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CBFF41A-2DD4-9F47-8AC7-CCBB3E45D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1308100"/>
            <a:ext cx="8509000" cy="2800737"/>
          </a:xfrm>
        </p:spPr>
        <p:txBody>
          <a:bodyPr anchor="b" anchorCtr="0">
            <a:norm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b="1" dirty="0"/>
              <a:t>메달리스트와 </a:t>
            </a:r>
            <a:r>
              <a:rPr kumimoji="1" lang="ko-KR" altLang="en-US" b="1" dirty="0" err="1"/>
              <a:t>비메달리스트간</a:t>
            </a:r>
            <a:r>
              <a:rPr kumimoji="1" lang="ko-KR" altLang="en-US" b="1" dirty="0"/>
              <a:t> </a:t>
            </a:r>
            <a:br>
              <a:rPr kumimoji="1" lang="en-US" altLang="ko-KR" b="1" dirty="0"/>
            </a:br>
            <a:r>
              <a:rPr kumimoji="1" lang="en-US" altLang="ko-KR" b="1" dirty="0"/>
              <a:t>BMI</a:t>
            </a:r>
            <a:r>
              <a:rPr kumimoji="1" lang="ko-KR" altLang="en-US" b="1" dirty="0"/>
              <a:t>가 차이가 있을 것이다</a:t>
            </a:r>
            <a:r>
              <a:rPr kumimoji="1" lang="en-US" altLang="ko-KR" b="1" dirty="0"/>
              <a:t>.</a:t>
            </a:r>
            <a:endParaRPr lang="ko-KR" altLang="en-US" b="1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1F45C0DA-E49E-DAA6-524E-9EC9DDA76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9" y="4495800"/>
            <a:ext cx="8102601" cy="1122636"/>
          </a:xfrm>
        </p:spPr>
        <p:txBody>
          <a:bodyPr>
            <a:normAutofit/>
          </a:bodyPr>
          <a:lstStyle/>
          <a:p>
            <a:r>
              <a:rPr lang="ko-KR" altLang="en-US" dirty="0"/>
              <a:t>가설 </a:t>
            </a:r>
            <a:r>
              <a:rPr lang="en-US" altLang="ko-KR" dirty="0"/>
              <a:t>2</a:t>
            </a:r>
            <a:r>
              <a:rPr lang="ko-KR" altLang="en-US" dirty="0"/>
              <a:t> 검증</a:t>
            </a:r>
            <a:endParaRPr lang="en-US" altLang="ko-KR" dirty="0"/>
          </a:p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046255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2A331-7B7B-68E1-89C7-B58B02DF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최근 참가 올림픽 메달 종목으로 축소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2024</a:t>
            </a:r>
            <a:r>
              <a:rPr kumimoji="1" lang="ko-KR" altLang="en-US" dirty="0"/>
              <a:t> 파리 하계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2022</a:t>
            </a:r>
            <a:r>
              <a:rPr kumimoji="1" lang="ko-KR" altLang="en-US" dirty="0"/>
              <a:t> 베이징 동계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2C6FB-A2B9-5E87-8408-26DC9A2E1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2024</a:t>
            </a:r>
            <a:r>
              <a:rPr kumimoji="1" lang="ko-KR" altLang="en-US" dirty="0"/>
              <a:t> 파리</a:t>
            </a:r>
            <a:endParaRPr kumimoji="1" lang="en-US" altLang="ko-KR" dirty="0"/>
          </a:p>
          <a:p>
            <a:r>
              <a:rPr kumimoji="1" lang="en-US" altLang="ko-KR" dirty="0"/>
              <a:t>2022</a:t>
            </a:r>
            <a:r>
              <a:rPr kumimoji="1" lang="ko-KR" altLang="en-US" dirty="0"/>
              <a:t> 베이징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04F894-4776-393D-47DA-02390002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34" y="1756043"/>
            <a:ext cx="4500000" cy="30714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9005D8-6AE9-F70A-5A49-256CBA043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64" y="1756043"/>
            <a:ext cx="4198802" cy="30714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66DD7C-AE07-0801-F079-6307DF07C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107" y="4985099"/>
            <a:ext cx="6195786" cy="17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18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AB982-EC32-4891-E110-4BB8D35F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836BA-0FE4-BC91-5A17-574A419A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메달리스트와 </a:t>
            </a:r>
            <a:r>
              <a:rPr kumimoji="1" lang="ko-KR" altLang="en-US" dirty="0" err="1"/>
              <a:t>비메달리스트</a:t>
            </a:r>
            <a:r>
              <a:rPr kumimoji="1" lang="ko-KR" altLang="en-US" dirty="0"/>
              <a:t> 데이터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A8702-8FE3-C923-2080-A6547D08A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9A76173-C8CE-E5FD-1F33-398E1047E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2831"/>
            <a:ext cx="9144000" cy="40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435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96F97-5420-7BE1-DEEE-3EBF27CB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메달리스트와 </a:t>
            </a:r>
            <a:r>
              <a:rPr kumimoji="1" lang="ko-KR" altLang="en-US" dirty="0" err="1"/>
              <a:t>비메달리스트간</a:t>
            </a:r>
            <a:r>
              <a:rPr kumimoji="1" lang="ko-KR" altLang="en-US" dirty="0"/>
              <a:t>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C277A-4006-FF49-DFA7-A6CFF39D0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FB875E0-1D38-C66C-BCB2-E3644602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144000" cy="40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44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6BD4D-9CFC-D2CF-1A78-B9106D35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81DF5-FDC4-088F-6807-44F9A832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가설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27CED1F0-F9A3-5C34-1054-E08190984BAC}"/>
              </a:ext>
            </a:extLst>
          </p:cNvPr>
          <p:cNvSpPr txBox="1">
            <a:spLocks/>
          </p:cNvSpPr>
          <p:nvPr/>
        </p:nvSpPr>
        <p:spPr>
          <a:xfrm>
            <a:off x="250450" y="1663701"/>
            <a:ext cx="8509000" cy="3708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kumimoji="1" lang="ko-KR" altLang="en-US" sz="4000" b="1" dirty="0"/>
              <a:t>메달리스트와 </a:t>
            </a:r>
            <a:r>
              <a:rPr kumimoji="1" lang="ko-KR" altLang="en-US" sz="4000" b="1" dirty="0" err="1"/>
              <a:t>비메달리스트간</a:t>
            </a:r>
            <a:r>
              <a:rPr kumimoji="1" lang="ko-KR" altLang="en-US" sz="4000" b="1" dirty="0"/>
              <a:t> </a:t>
            </a:r>
            <a:br>
              <a:rPr kumimoji="1" lang="en-US" altLang="ko-KR" sz="4000" b="1" dirty="0"/>
            </a:br>
            <a:r>
              <a:rPr kumimoji="1" lang="en-US" altLang="ko-KR" sz="4000" b="1" dirty="0"/>
              <a:t>BMI</a:t>
            </a:r>
            <a:r>
              <a:rPr kumimoji="1" lang="ko-KR" altLang="en-US" sz="4000" b="1" dirty="0"/>
              <a:t>가 차이가 있을 것이다</a:t>
            </a:r>
            <a:r>
              <a:rPr kumimoji="1" lang="en-US" altLang="ko-KR" sz="4000" b="1" dirty="0"/>
              <a:t>.</a:t>
            </a:r>
            <a:endParaRPr lang="ko-KR" altLang="en-US" sz="4200" b="1" dirty="0"/>
          </a:p>
        </p:txBody>
      </p:sp>
      <p:sp>
        <p:nvSpPr>
          <p:cNvPr id="5" name="곱하기 4">
            <a:extLst>
              <a:ext uri="{FF2B5EF4-FFF2-40B4-BE49-F238E27FC236}">
                <a16:creationId xmlns:a16="http://schemas.microsoft.com/office/drawing/2014/main" id="{65884D0C-BCBF-D817-CE54-35A43E4C1AAF}"/>
              </a:ext>
            </a:extLst>
          </p:cNvPr>
          <p:cNvSpPr/>
          <p:nvPr/>
        </p:nvSpPr>
        <p:spPr>
          <a:xfrm>
            <a:off x="2209800" y="1663701"/>
            <a:ext cx="4724400" cy="4978400"/>
          </a:xfrm>
          <a:prstGeom prst="mathMultiply">
            <a:avLst>
              <a:gd name="adj1" fmla="val 106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18B1F29-A97C-68D1-0160-9D5F97E72045}"/>
              </a:ext>
            </a:extLst>
          </p:cNvPr>
          <p:cNvSpPr txBox="1">
            <a:spLocks/>
          </p:cNvSpPr>
          <p:nvPr/>
        </p:nvSpPr>
        <p:spPr>
          <a:xfrm>
            <a:off x="2737797" y="896979"/>
            <a:ext cx="3534306" cy="149406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kumimoji="1" lang="ko-KR" altLang="en-US" sz="5400" dirty="0"/>
              <a:t>거짓</a:t>
            </a:r>
            <a:r>
              <a:rPr kumimoji="1" lang="en-US" altLang="ko-KR" sz="5400" dirty="0"/>
              <a:t>!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3072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038">
            <a:extLst>
              <a:ext uri="{FF2B5EF4-FFF2-40B4-BE49-F238E27FC236}">
                <a16:creationId xmlns:a16="http://schemas.microsoft.com/office/drawing/2014/main" id="{8AED40F2-06D9-656B-3BCD-EF48BF48C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446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8" descr="마지막 발도 10점”…한국 양궁, 남자 단체전 올림픽 '3회 연속' 金[파리2024] - 헤럴드경제">
            <a:extLst>
              <a:ext uri="{FF2B5EF4-FFF2-40B4-BE49-F238E27FC236}">
                <a16:creationId xmlns:a16="http://schemas.microsoft.com/office/drawing/2014/main" id="{60CDA796-50CA-56EF-58A4-3DE36228E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r="6" b="6"/>
          <a:stretch/>
        </p:blipFill>
        <p:spPr bwMode="auto">
          <a:xfrm>
            <a:off x="6361957" y="-37293"/>
            <a:ext cx="2823011" cy="188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김연아/선수 경력 - 나무위키">
            <a:extLst>
              <a:ext uri="{FF2B5EF4-FFF2-40B4-BE49-F238E27FC236}">
                <a16:creationId xmlns:a16="http://schemas.microsoft.com/office/drawing/2014/main" id="{9D3C4016-69B6-A11B-9409-5D825385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4" y="1423279"/>
            <a:ext cx="2902673" cy="18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심석희·부상 악재에도' 女 쇼트트랙, 中 제치고 金만큼 값진 銀[베이징올림픽] - 노컷뉴스">
            <a:extLst>
              <a:ext uri="{FF2B5EF4-FFF2-40B4-BE49-F238E27FC236}">
                <a16:creationId xmlns:a16="http://schemas.microsoft.com/office/drawing/2014/main" id="{3CD758CC-0306-1C80-541F-BE5C0C626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8"/>
          <a:stretch/>
        </p:blipFill>
        <p:spPr bwMode="auto">
          <a:xfrm>
            <a:off x="-2720" y="4800985"/>
            <a:ext cx="2800801" cy="20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스피드스케이팅 김민석, 韓 첫 메달…두 대회 연속 동메달 쾌거 [베이징올림픽] - 노컷뉴스">
            <a:extLst>
              <a:ext uri="{FF2B5EF4-FFF2-40B4-BE49-F238E27FC236}">
                <a16:creationId xmlns:a16="http://schemas.microsoft.com/office/drawing/2014/main" id="{D08FDF46-80DE-C773-28E5-3B370C447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36" y="-22779"/>
            <a:ext cx="2824417" cy="14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윤성빈, 스켈레톤 3차 시기서도 압도적 50초18…금메달 향해 순항 | 한국경제">
            <a:extLst>
              <a:ext uri="{FF2B5EF4-FFF2-40B4-BE49-F238E27FC236}">
                <a16:creationId xmlns:a16="http://schemas.microsoft.com/office/drawing/2014/main" id="{5155797F-4E4A-6C01-240F-71B2377C5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5"/>
          <a:stretch/>
        </p:blipFill>
        <p:spPr bwMode="auto">
          <a:xfrm>
            <a:off x="-27232" y="3083169"/>
            <a:ext cx="2849826" cy="172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올림픽-&lt;태권도&gt; 이대훈, 2회 연속 메달…68㎏급 동메달">
            <a:extLst>
              <a:ext uri="{FF2B5EF4-FFF2-40B4-BE49-F238E27FC236}">
                <a16:creationId xmlns:a16="http://schemas.microsoft.com/office/drawing/2014/main" id="{FF492552-D0D2-8B6C-5AC8-F1BCC6534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551" y="1758051"/>
            <a:ext cx="2832455" cy="176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오예진 금·김예지 은, 공기권총 동반 명중…한국 2호 금메달">
            <a:extLst>
              <a:ext uri="{FF2B5EF4-FFF2-40B4-BE49-F238E27FC236}">
                <a16:creationId xmlns:a16="http://schemas.microsoft.com/office/drawing/2014/main" id="{F3DF761D-22EB-03F0-F391-C6AE4299B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792" y="3429450"/>
            <a:ext cx="2902674" cy="163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올림픽] 감동 그 자체 : 네이트 스포츠">
            <a:extLst>
              <a:ext uri="{FF2B5EF4-FFF2-40B4-BE49-F238E27FC236}">
                <a16:creationId xmlns:a16="http://schemas.microsoft.com/office/drawing/2014/main" id="{81840D62-11A1-EBC7-67E0-2CFDDF831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" r="106" b="-2"/>
          <a:stretch/>
        </p:blipFill>
        <p:spPr bwMode="auto">
          <a:xfrm>
            <a:off x="6362163" y="4953449"/>
            <a:ext cx="2931963" cy="198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올림픽]한판 행진 최민호 유도 진수 보여줬다 &lt; 올림픽 &lt; 체육 &lt; 기사본문 - 경상일보">
            <a:extLst>
              <a:ext uri="{FF2B5EF4-FFF2-40B4-BE49-F238E27FC236}">
                <a16:creationId xmlns:a16="http://schemas.microsoft.com/office/drawing/2014/main" id="{61609468-489E-4E9E-0853-69A47620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557" y="-51807"/>
            <a:ext cx="3604844" cy="694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43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3201E-0551-8848-016F-9BA61C263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A2B2623-2A64-D385-67B6-0A8EB4EA1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1161143"/>
            <a:ext cx="8915400" cy="2800737"/>
          </a:xfrm>
        </p:spPr>
        <p:txBody>
          <a:bodyPr anchor="ctr" anchorCtr="0">
            <a:norm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4200" b="1" dirty="0"/>
              <a:t>종목별 최적의 </a:t>
            </a:r>
            <a:r>
              <a:rPr kumimoji="1" lang="en-US" altLang="ko-KR" sz="4200" b="1" dirty="0"/>
              <a:t>BMI</a:t>
            </a:r>
            <a:r>
              <a:rPr kumimoji="1" lang="ko-KR" altLang="en-US" sz="4200" b="1" dirty="0"/>
              <a:t>가 따로 있을 것이다</a:t>
            </a:r>
            <a:r>
              <a:rPr kumimoji="1" lang="en-US" altLang="ko-KR" sz="4200" b="1" dirty="0"/>
              <a:t>.</a:t>
            </a:r>
            <a:endParaRPr lang="ko-KR" altLang="en-US" sz="4200" b="1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1D697E7B-4679-66A2-279F-F2219AB6D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9" y="4406900"/>
            <a:ext cx="8102601" cy="1122636"/>
          </a:xfrm>
        </p:spPr>
        <p:txBody>
          <a:bodyPr>
            <a:normAutofit/>
          </a:bodyPr>
          <a:lstStyle/>
          <a:p>
            <a:r>
              <a:rPr lang="ko-KR" altLang="en-US" dirty="0"/>
              <a:t>가설 </a:t>
            </a:r>
            <a:r>
              <a:rPr lang="en-US" altLang="ko-KR" dirty="0"/>
              <a:t>3</a:t>
            </a:r>
            <a:r>
              <a:rPr lang="ko-KR" altLang="en-US" dirty="0"/>
              <a:t> 검증</a:t>
            </a:r>
            <a:endParaRPr lang="en-US" altLang="ko-KR" dirty="0"/>
          </a:p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711976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108B-1C69-C01E-E8B2-FFB0C340D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88E32D-D338-E67E-BFFF-E1DB529C0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01601"/>
            <a:ext cx="7886700" cy="850900"/>
          </a:xfrm>
        </p:spPr>
        <p:txBody>
          <a:bodyPr>
            <a:normAutofit/>
          </a:bodyPr>
          <a:lstStyle/>
          <a:p>
            <a:r>
              <a:rPr lang="ko-KR" altLang="en-US" dirty="0"/>
              <a:t>사례 </a:t>
            </a:r>
            <a:r>
              <a:rPr lang="en-US" altLang="ko-KR" dirty="0"/>
              <a:t>1.</a:t>
            </a:r>
            <a:r>
              <a:rPr lang="ko-KR" altLang="en-US" dirty="0"/>
              <a:t> 스피드스케이팅</a:t>
            </a:r>
            <a:r>
              <a:rPr lang="en-US" altLang="ko-KR" dirty="0"/>
              <a:t>(</a:t>
            </a:r>
            <a:r>
              <a:rPr lang="ko-KR" altLang="en-US" dirty="0" err="1"/>
              <a:t>거리별</a:t>
            </a:r>
            <a:r>
              <a:rPr lang="ko-KR" altLang="en-US" dirty="0"/>
              <a:t> 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CCA2029-1BE7-1D4E-DD30-0D1FC31F4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5130140"/>
            <a:ext cx="8275884" cy="1354053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최적의 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 따로 있다고 보기는 어려움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남성의 경우 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굳이 따지자면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단거리에서 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 높고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중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장거리에서 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 소폭 낮음</a:t>
            </a:r>
            <a:endParaRPr lang="en-US" altLang="ko-KR" sz="20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여성의 경우 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와 종목의 특성은 큰 차이가 없음</a:t>
            </a:r>
            <a:endParaRPr lang="en-US" altLang="ko-KR" sz="20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5922E37-0918-95EA-42B8-78F19D10E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7860"/>
            <a:ext cx="9144000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0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CDCF-A99E-A471-D736-FB72FA6DE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7319178-3CD6-9A63-9A4B-44B7A42AA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01601"/>
            <a:ext cx="7886700" cy="850900"/>
          </a:xfrm>
        </p:spPr>
        <p:txBody>
          <a:bodyPr>
            <a:normAutofit/>
          </a:bodyPr>
          <a:lstStyle/>
          <a:p>
            <a:r>
              <a:rPr lang="ko-KR" altLang="en-US" dirty="0"/>
              <a:t>사례 </a:t>
            </a:r>
            <a:r>
              <a:rPr lang="en-US" altLang="ko-KR" dirty="0"/>
              <a:t>2.</a:t>
            </a:r>
            <a:r>
              <a:rPr lang="ko-KR" altLang="en-US" dirty="0"/>
              <a:t> 태권도</a:t>
            </a:r>
            <a:r>
              <a:rPr lang="en-US" altLang="ko-KR" dirty="0"/>
              <a:t>(</a:t>
            </a:r>
            <a:r>
              <a:rPr lang="ko-KR" altLang="en-US" dirty="0"/>
              <a:t>체급별 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743B29D-CF27-2E08-C35A-D740C20D7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5130140"/>
            <a:ext cx="8187974" cy="135405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남성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여성 체급별 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차이 보임</a:t>
            </a:r>
            <a:endParaRPr lang="en-US" altLang="ko-KR" sz="20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체중이 적은 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Fly, Feather, Welter, Heavy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급 순서로 </a:t>
            </a:r>
            <a:r>
              <a:rPr lang="en-US" altLang="ko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증가하는 경향 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6953D0F-C842-72A2-C443-429884565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1988"/>
            <a:ext cx="9144000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362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9A93A-4EC4-8DF8-6AC8-FAE1724B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48145D-C7AB-1579-98FE-0D51E453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F54BE5-19CE-04DA-5C62-C4D7D9FC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480"/>
            <a:ext cx="9144000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2371FC-A18C-B1AB-D859-65BA6644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9585"/>
            <a:ext cx="9144000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C722FB-646A-2208-8421-4D3648135733}"/>
              </a:ext>
            </a:extLst>
          </p:cNvPr>
          <p:cNvSpPr txBox="1"/>
          <p:nvPr/>
        </p:nvSpPr>
        <p:spPr>
          <a:xfrm>
            <a:off x="2568087" y="0"/>
            <a:ext cx="400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연도별 태권도 메달리스트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6AFF8-CC64-973D-2395-3EA35DE481F3}"/>
              </a:ext>
            </a:extLst>
          </p:cNvPr>
          <p:cNvSpPr txBox="1"/>
          <p:nvPr/>
        </p:nvSpPr>
        <p:spPr>
          <a:xfrm>
            <a:off x="2053789" y="3485653"/>
            <a:ext cx="493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연도별 스피드스케이팅 메달리스트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 그래프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3A086-9A83-9D12-7811-9297038CA2E8}"/>
              </a:ext>
            </a:extLst>
          </p:cNvPr>
          <p:cNvSpPr txBox="1"/>
          <p:nvPr/>
        </p:nvSpPr>
        <p:spPr>
          <a:xfrm>
            <a:off x="628650" y="2947494"/>
            <a:ext cx="78867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1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tif" pitchFamily="2" charset="-127"/>
              <a:ea typeface="Motif" pitchFamily="2" charset="-127"/>
            </a:endParaRPr>
          </a:p>
          <a:p>
            <a:pPr algn="ctr"/>
            <a:r>
              <a:rPr kumimoji="1" lang="ko-KR" altLang="en-US" sz="4000" b="1" dirty="0">
                <a:solidFill>
                  <a:prstClr val="black"/>
                </a:solidFill>
                <a:latin typeface="Motif" pitchFamily="2" charset="-127"/>
                <a:ea typeface="Motif" pitchFamily="2" charset="-127"/>
              </a:rPr>
              <a:t>경향성 뚜렷하게 보이지 않음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0751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741B-E263-7439-BB30-E6D221F02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39C5A-C909-EC0E-2393-037CBEB6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가설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AF694E88-9538-74B8-E2B5-C64F9CED9DCF}"/>
              </a:ext>
            </a:extLst>
          </p:cNvPr>
          <p:cNvSpPr txBox="1">
            <a:spLocks/>
          </p:cNvSpPr>
          <p:nvPr/>
        </p:nvSpPr>
        <p:spPr>
          <a:xfrm>
            <a:off x="250450" y="1663701"/>
            <a:ext cx="8509000" cy="3708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endParaRPr kumimoji="1" lang="en-US" altLang="ko-KR" sz="4200" b="1" dirty="0"/>
          </a:p>
          <a:p>
            <a:pPr algn="ctr">
              <a:lnSpc>
                <a:spcPct val="200000"/>
              </a:lnSpc>
            </a:pPr>
            <a:r>
              <a:rPr kumimoji="1" lang="ko-KR" altLang="en-US" sz="4200" b="1" dirty="0"/>
              <a:t>종목별 최적의 </a:t>
            </a:r>
            <a:r>
              <a:rPr kumimoji="1" lang="en-US" altLang="ko-KR" sz="4200" b="1" dirty="0"/>
              <a:t>BMI</a:t>
            </a:r>
            <a:r>
              <a:rPr kumimoji="1" lang="ko-KR" altLang="en-US" sz="4200" b="1" dirty="0"/>
              <a:t>가 </a:t>
            </a:r>
            <a:endParaRPr kumimoji="1" lang="en-US" altLang="ko-KR" sz="4200" b="1" dirty="0"/>
          </a:p>
          <a:p>
            <a:pPr algn="ctr">
              <a:lnSpc>
                <a:spcPct val="200000"/>
              </a:lnSpc>
            </a:pPr>
            <a:r>
              <a:rPr kumimoji="1" lang="ko-KR" altLang="en-US" sz="4200" b="1" dirty="0"/>
              <a:t>따로 있을 것이다</a:t>
            </a:r>
            <a:r>
              <a:rPr kumimoji="1" lang="en-US" altLang="ko-KR" sz="4200" b="1" dirty="0"/>
              <a:t>.</a:t>
            </a:r>
            <a:endParaRPr lang="ko-KR" altLang="en-US" sz="4200" b="1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97DE60A-0CB1-EA27-049B-D29DEE4B11B8}"/>
              </a:ext>
            </a:extLst>
          </p:cNvPr>
          <p:cNvSpPr txBox="1">
            <a:spLocks/>
          </p:cNvSpPr>
          <p:nvPr/>
        </p:nvSpPr>
        <p:spPr>
          <a:xfrm>
            <a:off x="2381536" y="300059"/>
            <a:ext cx="5171169" cy="149406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kumimoji="1" lang="ko-KR" altLang="en-US" sz="5400" dirty="0"/>
              <a:t>단독 지표로 중요도 떨어짐</a:t>
            </a:r>
            <a:endParaRPr lang="ko-KR" altLang="en-US" sz="5400" dirty="0"/>
          </a:p>
        </p:txBody>
      </p:sp>
      <p:sp>
        <p:nvSpPr>
          <p:cNvPr id="3" name="삼각형 2">
            <a:extLst>
              <a:ext uri="{FF2B5EF4-FFF2-40B4-BE49-F238E27FC236}">
                <a16:creationId xmlns:a16="http://schemas.microsoft.com/office/drawing/2014/main" id="{5DC52A27-CA10-A928-7D2C-6908E8F81E35}"/>
              </a:ext>
            </a:extLst>
          </p:cNvPr>
          <p:cNvSpPr/>
          <p:nvPr/>
        </p:nvSpPr>
        <p:spPr>
          <a:xfrm>
            <a:off x="3028208" y="2522765"/>
            <a:ext cx="3087584" cy="2866407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868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B9534-FB9E-1647-E434-00944B3B9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5F71489-2376-49B9-F7BD-A3619B7DC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45F4B9D7-5A04-BDD6-D7F1-C3421E421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9" y="3352800"/>
            <a:ext cx="8369301" cy="966382"/>
          </a:xfrm>
        </p:spPr>
        <p:txBody>
          <a:bodyPr/>
          <a:lstStyle/>
          <a:p>
            <a:r>
              <a:rPr lang="ko-KR" altLang="en-US" dirty="0"/>
              <a:t>동규 우승</a:t>
            </a:r>
            <a:r>
              <a:rPr lang="en-US" altLang="ko-KR" dirty="0"/>
              <a:t>!</a:t>
            </a:r>
            <a:r>
              <a:rPr lang="ko-KR" altLang="en-US" dirty="0"/>
              <a:t>의 태권도 유망주 김동규는 어떤 체급에 참가해야 유리할까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108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B10D2-D89E-62EE-8A86-DCC777DA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2024</a:t>
            </a:r>
            <a:r>
              <a:rPr kumimoji="1" lang="ko-KR" altLang="en-US" dirty="0"/>
              <a:t> 파리올림픽 태권도 체급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DAA863-164C-01E8-9566-98FFACB12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남자부 체급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Flyweight(-58kg)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Featherweight(-68kg)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Welterweight(-80kg)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Heavyweight(+80kg)</a:t>
            </a:r>
          </a:p>
          <a:p>
            <a:pPr lvl="1"/>
            <a:endParaRPr kumimoji="1" lang="en-US" altLang="ko-KR" dirty="0">
              <a:latin typeface="+mn-ea"/>
              <a:ea typeface="+mn-ea"/>
            </a:endParaRPr>
          </a:p>
          <a:p>
            <a:pPr lvl="1"/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여자부 체급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Flyweight(-49kg)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Featherweight (-57kg)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Welterweight(-67kg)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Heavyweight(+67kg)</a:t>
            </a:r>
            <a:endParaRPr kumimoji="1"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4348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81F5B-C29E-4663-9221-105518EB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체급별 메달리스트 </a:t>
            </a:r>
            <a:r>
              <a:rPr kumimoji="1" lang="en-US" altLang="ko-KR" dirty="0"/>
              <a:t>BMI </a:t>
            </a:r>
            <a:r>
              <a:rPr kumimoji="1" lang="ko-KR" altLang="en-US" dirty="0"/>
              <a:t>분포</a:t>
            </a:r>
          </a:p>
        </p:txBody>
      </p:sp>
      <p:pic>
        <p:nvPicPr>
          <p:cNvPr id="5" name="내용 개체 틀 4" descr="텍스트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84F834C9-D57E-C514-7417-60B744B69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3486"/>
            <a:ext cx="9144000" cy="2991027"/>
          </a:xfrm>
        </p:spPr>
      </p:pic>
    </p:spTree>
    <p:extLst>
      <p:ext uri="{BB962C8B-B14F-4D97-AF65-F5344CB8AC3E}">
        <p14:creationId xmlns:p14="http://schemas.microsoft.com/office/powerpoint/2010/main" val="256315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CF29A-27D2-D81F-8C6D-60AFBCDF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태권도 유망주 김동규는 </a:t>
            </a:r>
            <a:br>
              <a:rPr kumimoji="1" lang="en-US" altLang="ko-KR" sz="4000" dirty="0"/>
            </a:br>
            <a:r>
              <a:rPr kumimoji="1" lang="ko-KR" altLang="en-US" sz="4000" dirty="0"/>
              <a:t>어떤 체급에 출전하는 것이 유리할까</a:t>
            </a:r>
            <a:r>
              <a:rPr kumimoji="1" lang="en-US" altLang="ko-KR" sz="4000" dirty="0"/>
              <a:t>?</a:t>
            </a:r>
            <a:endParaRPr kumimoji="1"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71D133-87B5-CE5B-DE58-3BE3F6BD0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김동규</a:t>
            </a:r>
            <a:endParaRPr kumimoji="1" lang="en-US" altLang="ko-KR" dirty="0"/>
          </a:p>
          <a:p>
            <a:r>
              <a:rPr kumimoji="1" lang="ko-KR" altLang="en-US" dirty="0"/>
              <a:t>키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189.0cm (</a:t>
            </a:r>
            <a:r>
              <a:rPr kumimoji="1" lang="ko-KR" altLang="en-US" dirty="0"/>
              <a:t>웰터급 중앙값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체중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90.0 kg (</a:t>
            </a:r>
            <a:r>
              <a:rPr kumimoji="1" lang="ko-KR" altLang="en-US" dirty="0" err="1"/>
              <a:t>임의값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BMI :</a:t>
            </a:r>
            <a:r>
              <a:rPr kumimoji="1" lang="ko-KR" altLang="en-US" dirty="0"/>
              <a:t> </a:t>
            </a:r>
            <a:r>
              <a:rPr kumimoji="1" lang="en-US" altLang="ko-KR" dirty="0"/>
              <a:t>25.2</a:t>
            </a:r>
          </a:p>
        </p:txBody>
      </p:sp>
      <p:pic>
        <p:nvPicPr>
          <p:cNvPr id="7" name="그림 6" descr="그림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AD6C9CC5-DC65-1838-55F0-65AECF9E5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465" l="10000" r="90000">
                        <a14:foregroundMark x1="56047" y1="90465" x2="56047" y2="90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90" t="4947" r="25116" b="5116"/>
          <a:stretch/>
        </p:blipFill>
        <p:spPr>
          <a:xfrm>
            <a:off x="5956300" y="373806"/>
            <a:ext cx="3746500" cy="6964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87333A-0BB9-9F3A-9F91-2C742C0BD911}"/>
              </a:ext>
            </a:extLst>
          </p:cNvPr>
          <p:cNvSpPr txBox="1"/>
          <p:nvPr/>
        </p:nvSpPr>
        <p:spPr>
          <a:xfrm>
            <a:off x="1697284" y="6524695"/>
            <a:ext cx="7480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hlinkClick r:id="rId5"/>
              </a:rPr>
              <a:t>https://kr.lovepik.com/image-380433713/cartoon-pictures-of-taekwondo-characters-with-black-belts-boy-taekwondo.html</a:t>
            </a:r>
            <a:endParaRPr lang="en-US" altLang="ko-KR" sz="1000" dirty="0"/>
          </a:p>
          <a:p>
            <a:pPr algn="r"/>
            <a:r>
              <a:rPr lang="en" altLang="ko-KR" sz="1000" dirty="0">
                <a:hlinkClick r:id="rId6"/>
              </a:rPr>
              <a:t>https://search.naver.com/search.naver?where=nexearch&amp;sm=top_hty&amp;fbm=0&amp;ie=utf8&amp;query=bmi+%EA%B3%84%EC%82%B0%EA%B8%B0</a:t>
            </a:r>
            <a:endParaRPr lang="en" altLang="ko-KR" sz="1000" dirty="0"/>
          </a:p>
          <a:p>
            <a:pPr algn="r"/>
            <a:endParaRPr lang="ko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971FA7-2244-B3CB-A1C9-14D341EFCF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6254"/>
          <a:stretch/>
        </p:blipFill>
        <p:spPr>
          <a:xfrm>
            <a:off x="2283086" y="4720873"/>
            <a:ext cx="4577828" cy="170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8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881A9-EBA3-3A05-0826-F2997CAF2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D2BE47D8-3FE5-AC1C-9AB6-15625FCAF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465" l="10000" r="90000">
                        <a14:foregroundMark x1="56047" y1="90465" x2="56047" y2="90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58" t="4947" r="33963" b="5116"/>
          <a:stretch/>
        </p:blipFill>
        <p:spPr>
          <a:xfrm>
            <a:off x="6677700" y="1782280"/>
            <a:ext cx="2415500" cy="5204663"/>
          </a:xfrm>
          <a:prstGeom prst="rect">
            <a:avLst/>
          </a:prstGeom>
        </p:spPr>
      </p:pic>
      <p:pic>
        <p:nvPicPr>
          <p:cNvPr id="7" name="그림 6" descr="그림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435C6705-2A26-0C8C-B546-6CA7D3471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465" l="10000" r="90000">
                        <a14:foregroundMark x1="56047" y1="90465" x2="56047" y2="90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58" t="4947" r="33963" b="5116"/>
          <a:stretch/>
        </p:blipFill>
        <p:spPr>
          <a:xfrm>
            <a:off x="2552701" y="1807235"/>
            <a:ext cx="1373114" cy="5146783"/>
          </a:xfrm>
          <a:prstGeom prst="rect">
            <a:avLst/>
          </a:prstGeom>
        </p:spPr>
      </p:pic>
      <p:pic>
        <p:nvPicPr>
          <p:cNvPr id="8" name="그림 7" descr="그림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BF71935E-C1DD-139E-55F7-E746EC483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465" l="10000" r="90000">
                        <a14:foregroundMark x1="56047" y1="90465" x2="56047" y2="90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58" t="4947" r="33963" b="5116"/>
          <a:stretch/>
        </p:blipFill>
        <p:spPr>
          <a:xfrm>
            <a:off x="461932" y="1793561"/>
            <a:ext cx="1024089" cy="5160428"/>
          </a:xfrm>
          <a:prstGeom prst="rect">
            <a:avLst/>
          </a:prstGeom>
        </p:spPr>
      </p:pic>
      <p:pic>
        <p:nvPicPr>
          <p:cNvPr id="3" name="그림 2" descr="그림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B9ECEFA3-FF5E-6E5F-6C9E-459A6E211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465" l="10000" r="90000">
                        <a14:foregroundMark x1="56047" y1="90465" x2="56047" y2="90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58" t="4947" r="33963" b="5116"/>
          <a:stretch/>
        </p:blipFill>
        <p:spPr>
          <a:xfrm>
            <a:off x="4469875" y="1807235"/>
            <a:ext cx="1949991" cy="5193383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27FC50-91B6-0637-2425-43984E690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352688"/>
              </p:ext>
            </p:extLst>
          </p:nvPr>
        </p:nvGraphicFramePr>
        <p:xfrm>
          <a:off x="-76524" y="-13283"/>
          <a:ext cx="9121424" cy="2026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0356">
                  <a:extLst>
                    <a:ext uri="{9D8B030D-6E8A-4147-A177-3AD203B41FA5}">
                      <a16:colId xmlns:a16="http://schemas.microsoft.com/office/drawing/2014/main" val="3499437963"/>
                    </a:ext>
                  </a:extLst>
                </a:gridCol>
                <a:gridCol w="2280356">
                  <a:extLst>
                    <a:ext uri="{9D8B030D-6E8A-4147-A177-3AD203B41FA5}">
                      <a16:colId xmlns:a16="http://schemas.microsoft.com/office/drawing/2014/main" val="4255775935"/>
                    </a:ext>
                  </a:extLst>
                </a:gridCol>
                <a:gridCol w="2280356">
                  <a:extLst>
                    <a:ext uri="{9D8B030D-6E8A-4147-A177-3AD203B41FA5}">
                      <a16:colId xmlns:a16="http://schemas.microsoft.com/office/drawing/2014/main" val="2444549710"/>
                    </a:ext>
                  </a:extLst>
                </a:gridCol>
                <a:gridCol w="2280356">
                  <a:extLst>
                    <a:ext uri="{9D8B030D-6E8A-4147-A177-3AD203B41FA5}">
                      <a16:colId xmlns:a16="http://schemas.microsoft.com/office/drawing/2014/main" val="305683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en" altLang="ko-KR" sz="1800" b="1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kumimoji="1" lang="en" altLang="ko-KR" sz="1800" b="1" dirty="0">
                          <a:latin typeface="+mn-ea"/>
                          <a:ea typeface="+mn-ea"/>
                        </a:rPr>
                        <a:t>F</a:t>
                      </a:r>
                      <a:r>
                        <a:rPr kumimoji="1" lang="en-US" altLang="ko-KR" sz="1800" b="1" dirty="0" err="1">
                          <a:latin typeface="+mn-ea"/>
                          <a:ea typeface="+mn-ea"/>
                        </a:rPr>
                        <a:t>ly</a:t>
                      </a:r>
                      <a:r>
                        <a:rPr kumimoji="1" lang="en" altLang="ko-KR" sz="1800" b="1" dirty="0">
                          <a:latin typeface="+mn-ea"/>
                          <a:ea typeface="+mn-ea"/>
                        </a:rPr>
                        <a:t>weigh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t(-58kg)</a:t>
                      </a:r>
                      <a:endParaRPr kumimoji="1" lang="ko-KR" altLang="en-US" sz="18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" altLang="ko-KR" sz="1800" b="1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kumimoji="1" lang="en" altLang="ko-KR" sz="1800" b="1" dirty="0">
                          <a:latin typeface="+mn-ea"/>
                          <a:ea typeface="+mn-ea"/>
                        </a:rPr>
                        <a:t>Featherweight(-68kg)</a:t>
                      </a:r>
                      <a:endParaRPr kumimoji="1" lang="ko-KR" altLang="en-US" sz="18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W</a:t>
                      </a:r>
                      <a:r>
                        <a:rPr kumimoji="1" lang="en" altLang="ko-KR" sz="1800" b="1" dirty="0" err="1">
                          <a:latin typeface="+mn-ea"/>
                          <a:ea typeface="+mn-ea"/>
                        </a:rPr>
                        <a:t>elterweight</a:t>
                      </a:r>
                      <a:r>
                        <a:rPr kumimoji="1" lang="en" altLang="ko-KR" sz="1800" b="1" dirty="0">
                          <a:latin typeface="+mn-ea"/>
                          <a:ea typeface="+mn-ea"/>
                        </a:rPr>
                        <a:t>(-80kg)</a:t>
                      </a:r>
                      <a:endParaRPr kumimoji="1"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Heavy</a:t>
                      </a:r>
                      <a:r>
                        <a:rPr kumimoji="1" lang="en" altLang="ko-KR" sz="1800" b="1" dirty="0">
                          <a:latin typeface="+mn-ea"/>
                          <a:ea typeface="+mn-ea"/>
                        </a:rPr>
                        <a:t>weight(+80kg)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3231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목표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체중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: 58kg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목표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체중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: 68kg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목표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체중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: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80kg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목표 체중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: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89.07kg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85394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체중변화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: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-32kg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체중변화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: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-22kg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체중변화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: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-10kg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체중변화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: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-1kg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585366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감량 후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BMI : 16.24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감량 후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BMI : 19.04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감량 후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 BMI :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22.4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BMI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 중앙값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:</a:t>
                      </a:r>
                      <a:r>
                        <a:rPr kumimoji="1" lang="ko-KR" altLang="en-US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800" b="1" dirty="0">
                          <a:latin typeface="+mn-ea"/>
                          <a:ea typeface="+mn-ea"/>
                        </a:rPr>
                        <a:t>24.935</a:t>
                      </a:r>
                      <a:endParaRPr kumimoji="1" lang="en-US" altLang="ko-KR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58171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39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207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80" name="Picture 2079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6858000"/>
          </a:xfrm>
          <a:prstGeom prst="rect">
            <a:avLst/>
          </a:prstGeom>
        </p:spPr>
      </p:pic>
      <p:sp>
        <p:nvSpPr>
          <p:cNvPr id="2082" name="Rectangle 2081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2" descr="스포츠 프리즘]한국 스포츠 '브레인 탱크' 체육과학연구원 | 서울신문">
            <a:extLst>
              <a:ext uri="{FF2B5EF4-FFF2-40B4-BE49-F238E27FC236}">
                <a16:creationId xmlns:a16="http://schemas.microsoft.com/office/drawing/2014/main" id="{C8214BC4-E068-AB01-4D63-25045D178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9" r="3630"/>
          <a:stretch/>
        </p:blipFill>
        <p:spPr bwMode="auto">
          <a:xfrm>
            <a:off x="-5836" y="0"/>
            <a:ext cx="3688281" cy="343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소년중앙] 역학·생리학·심리학 총동원…스포츠과학 힘입어 더 발전하는 스포츠 | 중앙일보">
            <a:extLst>
              <a:ext uri="{FF2B5EF4-FFF2-40B4-BE49-F238E27FC236}">
                <a16:creationId xmlns:a16="http://schemas.microsoft.com/office/drawing/2014/main" id="{0BA95F91-B2B6-7FFE-1CDF-E49242909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8" t="-364" r="-88" b="360"/>
          <a:stretch/>
        </p:blipFill>
        <p:spPr bwMode="auto">
          <a:xfrm>
            <a:off x="3381829" y="10"/>
            <a:ext cx="5759254" cy="343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936BAA9-0B0E-BFE7-3B28-150CFDA7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973" y="1886858"/>
            <a:ext cx="7234027" cy="2109424"/>
          </a:xfrm>
        </p:spPr>
        <p:txBody>
          <a:bodyPr anchor="b">
            <a:normAutofit/>
          </a:bodyPr>
          <a:lstStyle/>
          <a:p>
            <a:pPr algn="ctr"/>
            <a:r>
              <a:rPr kumimoji="1" lang="ko-KR" altLang="en-US" sz="4200" b="1" dirty="0">
                <a:solidFill>
                  <a:srgbClr val="FFFFFF"/>
                </a:solidFill>
              </a:rPr>
              <a:t>첨단 과학이 적용되는 스포츠</a:t>
            </a:r>
          </a:p>
        </p:txBody>
      </p:sp>
      <p:pic>
        <p:nvPicPr>
          <p:cNvPr id="2050" name="Picture 2" descr="올림픽의 과학] 수영, 저항 적은 중앙레인 유리…'카본 신발' 육상메달 휩쓸어 | 서울경제">
            <a:extLst>
              <a:ext uri="{FF2B5EF4-FFF2-40B4-BE49-F238E27FC236}">
                <a16:creationId xmlns:a16="http://schemas.microsoft.com/office/drawing/2014/main" id="{3CAD2AEC-4F33-260C-FEB2-512DA6681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r="38971" b="-2"/>
          <a:stretch/>
        </p:blipFill>
        <p:spPr bwMode="auto">
          <a:xfrm>
            <a:off x="4572960" y="3426870"/>
            <a:ext cx="4570183" cy="34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고급 분석과 인공지능(AI), 스포츠 과학의 판도를 바꾸다! - SAS Korea Blog">
            <a:extLst>
              <a:ext uri="{FF2B5EF4-FFF2-40B4-BE49-F238E27FC236}">
                <a16:creationId xmlns:a16="http://schemas.microsoft.com/office/drawing/2014/main" id="{284E235F-6ADE-DEBD-4336-E90B5A97C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/>
          <a:stretch/>
        </p:blipFill>
        <p:spPr bwMode="auto">
          <a:xfrm>
            <a:off x="5633" y="3426870"/>
            <a:ext cx="4570183" cy="34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F7855-B9FF-4322-95A7-57C58B984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835" y="5384800"/>
            <a:ext cx="9034973" cy="1392107"/>
          </a:xfrm>
        </p:spPr>
        <p:txBody>
          <a:bodyPr anchor="t">
            <a:no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ko-KR" altLang="en-US" sz="1000" dirty="0">
                <a:solidFill>
                  <a:srgbClr val="FFFFFF"/>
                </a:solidFill>
                <a:latin typeface="+mn-ea"/>
                <a:ea typeface="+mn-ea"/>
                <a:hlinkClick r:id="rId8"/>
              </a:rPr>
              <a:t>https://www.seoul.co.kr/news/sport/2010/01/20/20100120027008</a:t>
            </a:r>
            <a:endParaRPr lang="en-US" altLang="ko-KR" sz="10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" altLang="ko-KR" sz="1000" dirty="0">
                <a:solidFill>
                  <a:srgbClr val="FFFFFF"/>
                </a:solidFill>
                <a:latin typeface="+mn-ea"/>
                <a:ea typeface="+mn-ea"/>
                <a:hlinkClick r:id="rId9"/>
              </a:rPr>
              <a:t>https://www.joongang.co.kr/article/25172483</a:t>
            </a:r>
            <a:endParaRPr lang="ko-KR" altLang="en-US" sz="10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1000" dirty="0">
                <a:solidFill>
                  <a:srgbClr val="FFFFFF"/>
                </a:solidFill>
                <a:latin typeface="+mn-ea"/>
                <a:ea typeface="+mn-ea"/>
                <a:hlinkClick r:id="rId10"/>
              </a:rPr>
              <a:t>https://www.sedaily.com/NewsView/22Q5BPIYWH</a:t>
            </a:r>
            <a:endParaRPr lang="en-US" altLang="ko-KR" sz="10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" altLang="ko-KR" sz="1000" dirty="0">
                <a:solidFill>
                  <a:srgbClr val="FFFFFF"/>
                </a:solidFill>
                <a:latin typeface="+mn-ea"/>
                <a:ea typeface="+mn-ea"/>
                <a:hlinkClick r:id="rId11"/>
              </a:rPr>
              <a:t>https://blogs.sas.com/content/saskorea/2018/04/11/%EA%B3%A0%EA%B8%89-%EB%B6%84%EC%84%9D%EA%B3%BC-%EC%9D%B8%EA%B3%B5%EC%A7%80%EB%8A%A5ai-%EC%8A%A4%ED%8F%AC%EC%B8%A0-%EA%B3%BC%ED%95%99%EC%9D%98-%ED%8C%90%EB%8F%84%EB%A5%BC-%EB%B0%94%EA%BE%B8%EB%8B%A4/</a:t>
            </a:r>
            <a:endParaRPr lang="en" altLang="ko-KR" sz="10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0" indent="0" algn="r">
              <a:lnSpc>
                <a:spcPct val="100000"/>
              </a:lnSpc>
              <a:buNone/>
            </a:pPr>
            <a:endParaRPr lang="ko-KR" altLang="en-US" sz="10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5194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77ECE-5FA3-06DB-1235-38FBB4B5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1. Fly(-58kg)</a:t>
            </a:r>
            <a:r>
              <a:rPr kumimoji="1" lang="ko-KR" altLang="en-US" dirty="0"/>
              <a:t>급 참가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68F018-8C22-4269-C0D8-7FC03D1FC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4640054"/>
            <a:ext cx="7886700" cy="1844140"/>
          </a:xfrm>
        </p:spPr>
        <p:txBody>
          <a:bodyPr>
            <a:normAutofit fontScale="77500" lnSpcReduction="20000"/>
          </a:bodyPr>
          <a:lstStyle/>
          <a:p>
            <a:r>
              <a:rPr kumimoji="1" lang="ko-KR" altLang="en-US" sz="2800" dirty="0"/>
              <a:t>감량 후 </a:t>
            </a:r>
            <a:r>
              <a:rPr kumimoji="1" lang="en-US" altLang="ko-KR" sz="2800" dirty="0"/>
              <a:t>BMI : 16.24</a:t>
            </a:r>
          </a:p>
          <a:p>
            <a:r>
              <a:rPr kumimoji="1" lang="ko-KR" altLang="en-US" dirty="0" err="1"/>
              <a:t>비추천</a:t>
            </a:r>
            <a:endParaRPr kumimoji="1" lang="ko-KR" altLang="en-US" dirty="0"/>
          </a:p>
          <a:p>
            <a:r>
              <a:rPr kumimoji="1" lang="ko-KR" altLang="en-US" dirty="0"/>
              <a:t>극도의 낮은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로 인한 경기력 저하 우려</a:t>
            </a:r>
            <a:endParaRPr kumimoji="1" lang="en-US" altLang="ko-KR" dirty="0"/>
          </a:p>
          <a:p>
            <a:r>
              <a:rPr kumimoji="1" lang="en-US" altLang="ko-KR" dirty="0"/>
              <a:t>BMI</a:t>
            </a:r>
            <a:r>
              <a:rPr kumimoji="1" lang="ko-KR" altLang="en-US" dirty="0"/>
              <a:t> 조절을 위해 </a:t>
            </a:r>
            <a:r>
              <a:rPr kumimoji="1" lang="en-US" altLang="ko-KR" dirty="0"/>
              <a:t>32kg </a:t>
            </a:r>
            <a:r>
              <a:rPr kumimoji="1" lang="ko-KR" altLang="en-US" dirty="0"/>
              <a:t>감량 필요</a:t>
            </a:r>
            <a:endParaRPr kumimoji="1"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905F78-EC30-3B3E-61B5-D15055972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1" y="1990352"/>
            <a:ext cx="4534767" cy="241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원피스 브룩 [ BROOK ] 프로필 : 네이버 블로그">
            <a:extLst>
              <a:ext uri="{FF2B5EF4-FFF2-40B4-BE49-F238E27FC236}">
                <a16:creationId xmlns:a16="http://schemas.microsoft.com/office/drawing/2014/main" id="{24874B1D-6EF4-0EA2-D2EF-D082BC43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4" b="97898" l="9141" r="89751">
                        <a14:foregroundMark x1="39335" y1="95946" x2="46260" y2="93093"/>
                        <a14:foregroundMark x1="61496" y1="94745" x2="72022" y2="97297"/>
                        <a14:foregroundMark x1="73684" y1="72222" x2="73684" y2="72222"/>
                        <a14:foregroundMark x1="73684" y1="71321" x2="73407" y2="73273"/>
                        <a14:foregroundMark x1="47091" y1="3754" x2="46814" y2="6757"/>
                        <a14:foregroundMark x1="51247" y1="39940" x2="51524" y2="43994"/>
                        <a14:foregroundMark x1="53463" y1="43994" x2="59003" y2="44745"/>
                        <a14:foregroundMark x1="51247" y1="23874" x2="56510" y2="24174"/>
                        <a14:foregroundMark x1="48476" y1="97898" x2="48199" y2="96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57" y="1093261"/>
            <a:ext cx="2839143" cy="52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0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9FF54-EE42-E7D4-FC17-01492E3B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82D8D-32DB-B77E-D749-0A9822B0C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8095512" cy="1325563"/>
          </a:xfrm>
        </p:spPr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2. Feather(-68kg)</a:t>
            </a:r>
            <a:r>
              <a:rPr kumimoji="1" lang="ko-KR" altLang="en-US" dirty="0"/>
              <a:t>급 참가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E9672-9D92-9D5D-2F4A-A5A5C29FE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4640054"/>
            <a:ext cx="7886700" cy="1844140"/>
          </a:xfrm>
        </p:spPr>
        <p:txBody>
          <a:bodyPr>
            <a:normAutofit fontScale="77500" lnSpcReduction="20000"/>
          </a:bodyPr>
          <a:lstStyle/>
          <a:p>
            <a:r>
              <a:rPr kumimoji="1" lang="ko-KR" altLang="en-US" dirty="0"/>
              <a:t>감량 후 </a:t>
            </a:r>
            <a:r>
              <a:rPr kumimoji="1" lang="en-US" altLang="ko-KR" dirty="0"/>
              <a:t>BMI : 19.04</a:t>
            </a:r>
            <a:endParaRPr lang="ko-KR" altLang="en-US" dirty="0"/>
          </a:p>
          <a:p>
            <a:r>
              <a:rPr kumimoji="1" lang="ko-KR" altLang="en-US" dirty="0" err="1"/>
              <a:t>비추천</a:t>
            </a:r>
            <a:endParaRPr kumimoji="1" lang="ko-KR" altLang="en-US" dirty="0"/>
          </a:p>
          <a:p>
            <a:r>
              <a:rPr kumimoji="1" lang="ko-KR" altLang="en-US" dirty="0"/>
              <a:t>경기력 저하 우려되나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메달리스트 중 더 낮은 선수 존재</a:t>
            </a:r>
            <a:endParaRPr kumimoji="1" lang="en-US" altLang="ko-KR" dirty="0"/>
          </a:p>
          <a:p>
            <a:r>
              <a:rPr kumimoji="1" lang="en-US" altLang="ko-KR" dirty="0"/>
              <a:t>BMI</a:t>
            </a:r>
            <a:r>
              <a:rPr kumimoji="1" lang="ko-KR" altLang="en-US" dirty="0"/>
              <a:t> 조절을 위해 </a:t>
            </a:r>
            <a:r>
              <a:rPr kumimoji="1" lang="en-US" altLang="ko-KR" dirty="0"/>
              <a:t>22kg </a:t>
            </a:r>
            <a:r>
              <a:rPr kumimoji="1" lang="ko-KR" altLang="en-US" dirty="0"/>
              <a:t>감량 필요</a:t>
            </a:r>
            <a:endParaRPr kumimoji="1"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3BFEA7-D7FE-AF84-AD9A-54249BEC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59" y="2031367"/>
            <a:ext cx="4536000" cy="23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F62BE8-D4E4-49E2-4574-22A2A1460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171" y="2031367"/>
            <a:ext cx="3244941" cy="1827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FC727-ABBA-D1B5-8657-35907C53F958}"/>
              </a:ext>
            </a:extLst>
          </p:cNvPr>
          <p:cNvSpPr txBox="1"/>
          <p:nvPr/>
        </p:nvSpPr>
        <p:spPr>
          <a:xfrm>
            <a:off x="4748641" y="391087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i="0" dirty="0">
                <a:solidFill>
                  <a:srgbClr val="000000"/>
                </a:solidFill>
                <a:effectLst/>
                <a:latin typeface="Olympic Headline"/>
              </a:rPr>
              <a:t>Rohullah NIKPAI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183kg</a:t>
            </a:r>
            <a:r>
              <a:rPr kumimoji="1" lang="ko-KR" altLang="en-US" dirty="0"/>
              <a:t> </a:t>
            </a:r>
            <a:r>
              <a:rPr kumimoji="1" lang="en-US" altLang="ko-KR" dirty="0"/>
              <a:t>63kg, BMI 18.81 </a:t>
            </a:r>
          </a:p>
          <a:p>
            <a:pPr algn="ctr"/>
            <a:r>
              <a:rPr kumimoji="1" lang="en-US" altLang="ko-KR" dirty="0"/>
              <a:t>2012 London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olympic</a:t>
            </a:r>
            <a:r>
              <a:rPr kumimoji="1" lang="ko-KR" altLang="en-US" dirty="0"/>
              <a:t> </a:t>
            </a:r>
            <a:r>
              <a:rPr kumimoji="1" lang="en-US" altLang="ko-KR" dirty="0"/>
              <a:t>Bronze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07C2A90-868B-B0E5-12B3-D2E8C916B1FD}"/>
              </a:ext>
            </a:extLst>
          </p:cNvPr>
          <p:cNvSpPr/>
          <p:nvPr/>
        </p:nvSpPr>
        <p:spPr>
          <a:xfrm>
            <a:off x="1968500" y="3034165"/>
            <a:ext cx="180000" cy="18000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6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80226-3614-A6AB-E323-F98ADE03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B0397-D675-61CB-D059-25EC02BC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8095512" cy="1325563"/>
          </a:xfrm>
        </p:spPr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3. welter(-80kg)</a:t>
            </a:r>
            <a:r>
              <a:rPr kumimoji="1" lang="ko-KR" altLang="en-US" dirty="0"/>
              <a:t>급 참가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2FF4B-B103-EF55-4E69-896B0AC00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4640054"/>
            <a:ext cx="7886700" cy="1844140"/>
          </a:xfrm>
        </p:spPr>
        <p:txBody>
          <a:bodyPr>
            <a:normAutofit fontScale="77500" lnSpcReduction="20000"/>
          </a:bodyPr>
          <a:lstStyle/>
          <a:p>
            <a:r>
              <a:rPr kumimoji="1" lang="ko-KR" altLang="en-US" dirty="0"/>
              <a:t>감량 후</a:t>
            </a:r>
            <a:r>
              <a:rPr kumimoji="1" lang="en-US" altLang="ko-KR" dirty="0"/>
              <a:t> BMI :</a:t>
            </a:r>
            <a:r>
              <a:rPr kumimoji="1" lang="ko-KR" altLang="en-US" dirty="0"/>
              <a:t> </a:t>
            </a:r>
            <a:r>
              <a:rPr kumimoji="1" lang="en-US" altLang="ko-KR" dirty="0"/>
              <a:t>22.4</a:t>
            </a:r>
            <a:endParaRPr lang="ko-KR" altLang="en-US" sz="4000" dirty="0"/>
          </a:p>
          <a:p>
            <a:r>
              <a:rPr kumimoji="1" lang="ko-KR" altLang="en-US" dirty="0"/>
              <a:t>추천 </a:t>
            </a:r>
            <a:endParaRPr kumimoji="1" lang="en-US" altLang="ko-KR" dirty="0"/>
          </a:p>
          <a:p>
            <a:r>
              <a:rPr kumimoji="1" lang="en-US" altLang="ko-KR" dirty="0"/>
              <a:t>BMI</a:t>
            </a:r>
            <a:r>
              <a:rPr kumimoji="1" lang="ko-KR" altLang="en-US" dirty="0"/>
              <a:t> 조절을 위해 </a:t>
            </a:r>
            <a:r>
              <a:rPr kumimoji="1" lang="en-US" altLang="ko-KR" dirty="0"/>
              <a:t>10kg </a:t>
            </a:r>
            <a:r>
              <a:rPr kumimoji="1" lang="ko-KR" altLang="en-US" dirty="0"/>
              <a:t>감량 필요</a:t>
            </a:r>
            <a:endParaRPr kumimoji="1" lang="en-US" altLang="ko-KR" dirty="0"/>
          </a:p>
          <a:p>
            <a:r>
              <a:rPr kumimoji="1" lang="ko-KR" altLang="en-US" dirty="0"/>
              <a:t>적정 </a:t>
            </a:r>
            <a:r>
              <a:rPr kumimoji="1" lang="en-US" altLang="ko-KR" dirty="0"/>
              <a:t>BMI</a:t>
            </a:r>
            <a:r>
              <a:rPr kumimoji="1" lang="ko-KR" altLang="en-US" dirty="0"/>
              <a:t> 분포에 속하며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메달리스트 </a:t>
            </a:r>
            <a:r>
              <a:rPr kumimoji="1" lang="en-US" altLang="ko-KR" dirty="0"/>
              <a:t>mean</a:t>
            </a:r>
            <a:r>
              <a:rPr kumimoji="1" lang="ko-KR" altLang="en-US" dirty="0"/>
              <a:t> 값과 유사함</a:t>
            </a:r>
            <a:endParaRPr kumimoji="1"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EA8181-F7CF-2BFF-C8E4-23B6F07BE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16" y="2021917"/>
            <a:ext cx="4536000" cy="235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AE0714-2B49-FAE0-FDA5-F313B0B53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442" y="2021917"/>
            <a:ext cx="3263298" cy="23522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94C8E5-6C20-4576-1610-0B0CB01B4D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085" b="26429"/>
          <a:stretch/>
        </p:blipFill>
        <p:spPr>
          <a:xfrm>
            <a:off x="4518060" y="4374180"/>
            <a:ext cx="4277680" cy="7869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A1A0F7-5144-BDB0-663E-29205262F5A6}"/>
              </a:ext>
            </a:extLst>
          </p:cNvPr>
          <p:cNvSpPr/>
          <p:nvPr/>
        </p:nvSpPr>
        <p:spPr>
          <a:xfrm>
            <a:off x="4518060" y="4997880"/>
            <a:ext cx="3770917" cy="1632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34367-BE85-8585-AA71-BA6D22697B82}"/>
              </a:ext>
            </a:extLst>
          </p:cNvPr>
          <p:cNvSpPr/>
          <p:nvPr/>
        </p:nvSpPr>
        <p:spPr>
          <a:xfrm>
            <a:off x="5807034" y="4108307"/>
            <a:ext cx="1102425" cy="154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97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0DDE-12D8-B172-7599-DA66B3427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FD231-CA79-2D6A-6A77-8EBC9C9F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8095512" cy="1325563"/>
          </a:xfrm>
        </p:spPr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4. heavy(+80kg)</a:t>
            </a:r>
            <a:r>
              <a:rPr kumimoji="1" lang="ko-KR" altLang="en-US" dirty="0"/>
              <a:t>급 참가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74A8EA-D946-D13F-E228-86EC88C3F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4640054"/>
            <a:ext cx="7886700" cy="1844140"/>
          </a:xfrm>
        </p:spPr>
        <p:txBody>
          <a:bodyPr>
            <a:normAutofit fontScale="85000" lnSpcReduction="10000"/>
          </a:bodyPr>
          <a:lstStyle/>
          <a:p>
            <a:r>
              <a:rPr kumimoji="1" lang="ko-KR" altLang="en-US" dirty="0"/>
              <a:t>체중감량 없이도 적정 </a:t>
            </a:r>
            <a:r>
              <a:rPr kumimoji="1" lang="en-US" altLang="ko-KR" dirty="0"/>
              <a:t>BMI</a:t>
            </a:r>
          </a:p>
          <a:p>
            <a:r>
              <a:rPr kumimoji="1" lang="en-US" altLang="ko-KR" dirty="0"/>
              <a:t>Median</a:t>
            </a:r>
            <a:r>
              <a:rPr kumimoji="1" lang="ko-KR" altLang="en-US" dirty="0"/>
              <a:t> 값으로 조정 위해 약 </a:t>
            </a:r>
            <a:r>
              <a:rPr kumimoji="1" lang="en-US" altLang="ko-KR" dirty="0"/>
              <a:t>1kg </a:t>
            </a:r>
            <a:r>
              <a:rPr kumimoji="1" lang="ko-KR" altLang="en-US" dirty="0"/>
              <a:t>감량 고려 가능</a:t>
            </a:r>
            <a:endParaRPr kumimoji="1" lang="en-US" altLang="ko-KR" dirty="0"/>
          </a:p>
          <a:p>
            <a:r>
              <a:rPr kumimoji="1" lang="ko-KR" altLang="en-US" dirty="0"/>
              <a:t>추천할 수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heavy</a:t>
            </a:r>
            <a:r>
              <a:rPr kumimoji="1" lang="ko-KR" altLang="en-US" dirty="0"/>
              <a:t>급 선수들 중앙값 키보다 작아 불리할 수 있음</a:t>
            </a:r>
            <a:endParaRPr kumimoji="1" lang="en-US" altLang="ko-K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FCE1D5-031C-66FC-EF4A-4BE0A7E85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16" y="2019555"/>
            <a:ext cx="4536000" cy="23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7AA619-7657-4B64-469C-B0DDF23FF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83" y="2019555"/>
            <a:ext cx="3767382" cy="30824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DE744A-7E04-2090-27E1-1F5FAB542CF6}"/>
              </a:ext>
            </a:extLst>
          </p:cNvPr>
          <p:cNvSpPr/>
          <p:nvPr/>
        </p:nvSpPr>
        <p:spPr>
          <a:xfrm>
            <a:off x="5309667" y="2470006"/>
            <a:ext cx="3082966" cy="2658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7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림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15F78F86-990D-0345-00F9-2D24294C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465" l="10000" r="90000">
                        <a14:foregroundMark x1="56047" y1="90465" x2="56047" y2="90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90" t="4947" r="25116" b="5116"/>
          <a:stretch/>
        </p:blipFill>
        <p:spPr>
          <a:xfrm>
            <a:off x="561600" y="0"/>
            <a:ext cx="3259384" cy="6964077"/>
          </a:xfrm>
          <a:prstGeom prst="rect">
            <a:avLst/>
          </a:prstGeom>
        </p:spPr>
      </p:pic>
      <p:pic>
        <p:nvPicPr>
          <p:cNvPr id="5" name="그림 4" descr="그림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6EC9B664-D996-74B5-5C18-96CC07DA9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465" l="10000" r="90000">
                        <a14:foregroundMark x1="56047" y1="90465" x2="56047" y2="90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90" t="4947" r="25116" b="5116"/>
          <a:stretch/>
        </p:blipFill>
        <p:spPr>
          <a:xfrm>
            <a:off x="6164016" y="0"/>
            <a:ext cx="2172462" cy="6964077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810DF4BD-578F-E96E-B1C4-FE72E5A62B8A}"/>
              </a:ext>
            </a:extLst>
          </p:cNvPr>
          <p:cNvSpPr/>
          <p:nvPr/>
        </p:nvSpPr>
        <p:spPr>
          <a:xfrm>
            <a:off x="3308350" y="2533650"/>
            <a:ext cx="2527300" cy="1790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A686B-94FD-B414-4389-D0895F9E188F}"/>
              </a:ext>
            </a:extLst>
          </p:cNvPr>
          <p:cNvSpPr txBox="1"/>
          <p:nvPr/>
        </p:nvSpPr>
        <p:spPr>
          <a:xfrm>
            <a:off x="2979985" y="1276350"/>
            <a:ext cx="3142384" cy="1257300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ctr"/>
            <a:endParaRPr kumimoji="1" lang="en-US" altLang="ko-KR" sz="2000" b="1" dirty="0">
              <a:latin typeface="Motif" pitchFamily="2" charset="-127"/>
              <a:ea typeface="Motif" pitchFamily="2" charset="-127"/>
            </a:endParaRPr>
          </a:p>
          <a:p>
            <a:pPr algn="ctr"/>
            <a:r>
              <a:rPr kumimoji="1" lang="en-US" altLang="ko-KR" sz="2000" b="1" dirty="0">
                <a:latin typeface="Motif" pitchFamily="2" charset="-127"/>
                <a:ea typeface="Motif" pitchFamily="2" charset="-127"/>
              </a:rPr>
              <a:t>10kg </a:t>
            </a:r>
            <a:r>
              <a:rPr kumimoji="1" lang="ko-KR" altLang="en-US" sz="2000" b="1" dirty="0">
                <a:latin typeface="Motif" pitchFamily="2" charset="-127"/>
                <a:ea typeface="Motif" pitchFamily="2" charset="-127"/>
              </a:rPr>
              <a:t>감량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575E2-4901-4511-F76F-5B37420B4E11}"/>
              </a:ext>
            </a:extLst>
          </p:cNvPr>
          <p:cNvSpPr txBox="1"/>
          <p:nvPr/>
        </p:nvSpPr>
        <p:spPr>
          <a:xfrm>
            <a:off x="6765286" y="647700"/>
            <a:ext cx="3142384" cy="1257300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ctr"/>
            <a:endParaRPr kumimoji="1" lang="en-US" altLang="ko-KR" sz="2000" b="1" dirty="0">
              <a:latin typeface="Motif" pitchFamily="2" charset="-127"/>
              <a:ea typeface="Motif" pitchFamily="2" charset="-127"/>
            </a:endParaRPr>
          </a:p>
          <a:p>
            <a:pPr algn="ctr"/>
            <a:r>
              <a:rPr kumimoji="1" lang="ko-KR" altLang="en-US" sz="2000" b="1" dirty="0">
                <a:latin typeface="Motif" pitchFamily="2" charset="-127"/>
                <a:ea typeface="Motif" pitchFamily="2" charset="-127"/>
              </a:rPr>
              <a:t>웰터급 준비</a:t>
            </a:r>
          </a:p>
        </p:txBody>
      </p:sp>
    </p:spTree>
    <p:extLst>
      <p:ext uri="{BB962C8B-B14F-4D97-AF65-F5344CB8AC3E}">
        <p14:creationId xmlns:p14="http://schemas.microsoft.com/office/powerpoint/2010/main" val="267373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파리 올림픽 시상대 디자인 공개-Xinhua">
            <a:extLst>
              <a:ext uri="{FF2B5EF4-FFF2-40B4-BE49-F238E27FC236}">
                <a16:creationId xmlns:a16="http://schemas.microsoft.com/office/drawing/2014/main" id="{F74D013E-7508-BE4D-2CDF-3B9CE224A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2"/>
          <a:stretch/>
        </p:blipFill>
        <p:spPr bwMode="auto">
          <a:xfrm>
            <a:off x="-1" y="787400"/>
            <a:ext cx="9144000" cy="6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그림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8C5F356C-5C35-A552-55E7-24D291B72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465" l="10000" r="90000">
                        <a14:foregroundMark x1="56047" y1="90465" x2="56047" y2="90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90" t="4947" r="25116" b="5116"/>
          <a:stretch/>
        </p:blipFill>
        <p:spPr>
          <a:xfrm>
            <a:off x="3681609" y="1572337"/>
            <a:ext cx="2258704" cy="4826000"/>
          </a:xfrm>
          <a:prstGeom prst="rect">
            <a:avLst/>
          </a:prstGeom>
        </p:spPr>
      </p:pic>
      <p:pic>
        <p:nvPicPr>
          <p:cNvPr id="8194" name="Picture 2" descr="무료로 다운로드 가능한 금메달 벡터 &amp; 일러스트 | Freepik">
            <a:extLst>
              <a:ext uri="{FF2B5EF4-FFF2-40B4-BE49-F238E27FC236}">
                <a16:creationId xmlns:a16="http://schemas.microsoft.com/office/drawing/2014/main" id="{2F91D853-F73B-FC24-A208-DCB1403C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9" b="89936" l="9901" r="89934">
                        <a14:foregroundMark x1="41254" y1="12780" x2="41254" y2="12780"/>
                        <a14:foregroundMark x1="56271" y1="13099" x2="56271" y2="13099"/>
                        <a14:foregroundMark x1="64686" y1="479" x2="58416" y2="10224"/>
                        <a14:foregroundMark x1="58416" y1="10224" x2="54785" y2="13259"/>
                        <a14:foregroundMark x1="30363" y1="2077" x2="37624" y2="2077"/>
                        <a14:foregroundMark x1="37624" y1="2077" x2="37459" y2="9105"/>
                        <a14:foregroundMark x1="37459" y1="9105" x2="39604" y2="16134"/>
                        <a14:foregroundMark x1="39604" y1="16134" x2="46535" y2="19169"/>
                        <a14:foregroundMark x1="46535" y1="19169" x2="49505" y2="25879"/>
                        <a14:foregroundMark x1="49505" y1="25879" x2="56106" y2="23163"/>
                        <a14:foregroundMark x1="56106" y1="23163" x2="58251" y2="19649"/>
                        <a14:foregroundMark x1="50825" y1="28115" x2="46205" y2="28594"/>
                        <a14:foregroundMark x1="50330" y1="30032" x2="46700" y2="30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23" y="2685908"/>
            <a:ext cx="1438708" cy="148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현수막, 배너, 템플릿, 디자인, 행사, 사진,이미지,일러스트,캘리그라피 - 아기송아지작가">
            <a:extLst>
              <a:ext uri="{FF2B5EF4-FFF2-40B4-BE49-F238E27FC236}">
                <a16:creationId xmlns:a16="http://schemas.microsoft.com/office/drawing/2014/main" id="{6D986BCA-659B-6163-D3AF-4BBAED4C4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67893" r="2361" b="5201"/>
          <a:stretch/>
        </p:blipFill>
        <p:spPr bwMode="auto">
          <a:xfrm>
            <a:off x="-1" y="-5255"/>
            <a:ext cx="9144000" cy="157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9A100-DE83-BC15-7CFF-A69249A6E749}"/>
              </a:ext>
            </a:extLst>
          </p:cNvPr>
          <p:cNvSpPr txBox="1"/>
          <p:nvPr/>
        </p:nvSpPr>
        <p:spPr>
          <a:xfrm>
            <a:off x="337086" y="-75704"/>
            <a:ext cx="8469825" cy="1257300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ctr"/>
            <a:endParaRPr kumimoji="1" lang="en-US" altLang="ko-KR" sz="2800" b="1" dirty="0">
              <a:latin typeface="Motif" pitchFamily="2" charset="-127"/>
              <a:ea typeface="Motif" pitchFamily="2" charset="-127"/>
            </a:endParaRPr>
          </a:p>
          <a:p>
            <a:pPr algn="ctr"/>
            <a:r>
              <a:rPr kumimoji="1" lang="ko-KR" altLang="en-US" sz="2800" b="1" dirty="0">
                <a:latin typeface="Motif" pitchFamily="2" charset="-127"/>
                <a:ea typeface="Motif" pitchFamily="2" charset="-127"/>
              </a:rPr>
              <a:t>축</a:t>
            </a:r>
            <a:r>
              <a:rPr kumimoji="1" lang="en-US" altLang="ko-KR" sz="2800" b="1" dirty="0">
                <a:latin typeface="Motif" pitchFamily="2" charset="-127"/>
                <a:ea typeface="Motif" pitchFamily="2" charset="-127"/>
              </a:rPr>
              <a:t>!</a:t>
            </a:r>
            <a:r>
              <a:rPr kumimoji="1" lang="ko-KR" altLang="en-US" sz="2800" b="1" dirty="0">
                <a:latin typeface="Motif" pitchFamily="2" charset="-127"/>
                <a:ea typeface="Motif" pitchFamily="2" charset="-127"/>
              </a:rPr>
              <a:t> 김동규 </a:t>
            </a:r>
            <a:r>
              <a:rPr kumimoji="1" lang="en-US" altLang="ko-KR" sz="2800" b="1" dirty="0">
                <a:latin typeface="Motif" pitchFamily="2" charset="-127"/>
                <a:ea typeface="Motif" pitchFamily="2" charset="-127"/>
              </a:rPr>
              <a:t>-80kg</a:t>
            </a:r>
            <a:r>
              <a:rPr kumimoji="1" lang="ko-KR" altLang="en-US" sz="2800" b="1" dirty="0">
                <a:latin typeface="Motif" pitchFamily="2" charset="-127"/>
                <a:ea typeface="Motif" pitchFamily="2" charset="-127"/>
              </a:rPr>
              <a:t> 남자 태권도 올림픽 금메달</a:t>
            </a:r>
            <a:r>
              <a:rPr kumimoji="1" lang="en-US" altLang="ko-KR" sz="2800" b="1" dirty="0">
                <a:latin typeface="Motif" pitchFamily="2" charset="-127"/>
                <a:ea typeface="Motif" pitchFamily="2" charset="-127"/>
              </a:rPr>
              <a:t>!</a:t>
            </a:r>
            <a:endParaRPr kumimoji="1" lang="ko-KR" altLang="en-US" sz="2800" b="1" dirty="0">
              <a:latin typeface="Motif" pitchFamily="2" charset="-127"/>
              <a:ea typeface="Moti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926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B2C0782-28DF-DC63-B015-916967292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1AF0405D-C2AB-F341-B131-A5531EC9F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348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9AEE4-72E8-DD30-355F-CC09D0A0D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가설에 대한 검증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42EF2-AC15-129A-A74D-ADD0167F1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89" y="2132856"/>
            <a:ext cx="8628993" cy="4351338"/>
          </a:xfrm>
        </p:spPr>
        <p:txBody>
          <a:bodyPr>
            <a:normAutofit/>
          </a:bodyPr>
          <a:lstStyle/>
          <a:p>
            <a:pPr>
              <a:lnSpc>
                <a:spcPct val="190000"/>
              </a:lnSpc>
            </a:pPr>
            <a:r>
              <a:rPr kumimoji="1" lang="ko-KR" altLang="en-US" dirty="0"/>
              <a:t>가설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최고의 신체능력을 갖춘 </a:t>
            </a:r>
            <a:r>
              <a:rPr kumimoji="1" lang="ko-KR" altLang="en-US" dirty="0" err="1"/>
              <a:t>올림피언들은</a:t>
            </a:r>
            <a:r>
              <a:rPr kumimoji="1" lang="ko-KR" altLang="en-US" dirty="0"/>
              <a:t> 정상 </a:t>
            </a:r>
            <a:r>
              <a:rPr kumimoji="1" lang="en" altLang="ko-KR" dirty="0"/>
              <a:t>BMI</a:t>
            </a:r>
            <a:r>
              <a:rPr kumimoji="1" lang="ko-KR" altLang="en-US" dirty="0"/>
              <a:t>일 것인가</a:t>
            </a:r>
            <a:r>
              <a:rPr kumimoji="1" lang="en-US" altLang="ko-KR" dirty="0"/>
              <a:t>?</a:t>
            </a:r>
          </a:p>
          <a:p>
            <a:pPr>
              <a:lnSpc>
                <a:spcPct val="190000"/>
              </a:lnSpc>
            </a:pPr>
            <a:r>
              <a:rPr kumimoji="1" lang="ko-KR" altLang="en-US" dirty="0"/>
              <a:t>가설 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메달리스트와 </a:t>
            </a:r>
            <a:r>
              <a:rPr kumimoji="1" lang="ko-KR" altLang="en-US" dirty="0" err="1"/>
              <a:t>비메달리스트간</a:t>
            </a:r>
            <a:r>
              <a:rPr kumimoji="1" lang="ko-KR" altLang="en-US" dirty="0"/>
              <a:t> </a:t>
            </a:r>
            <a:r>
              <a:rPr kumimoji="1" lang="en" altLang="ko-KR" dirty="0"/>
              <a:t>BMI</a:t>
            </a:r>
            <a:r>
              <a:rPr kumimoji="1" lang="ko-KR" altLang="en-US" dirty="0"/>
              <a:t>가 차이가 있을 것이다</a:t>
            </a:r>
            <a:r>
              <a:rPr kumimoji="1" lang="en-US" altLang="ko-KR" dirty="0"/>
              <a:t>.</a:t>
            </a:r>
          </a:p>
          <a:p>
            <a:pPr>
              <a:lnSpc>
                <a:spcPct val="190000"/>
              </a:lnSpc>
            </a:pPr>
            <a:r>
              <a:rPr kumimoji="1" lang="ko-KR" altLang="en-US" dirty="0"/>
              <a:t>가설 </a:t>
            </a:r>
            <a:r>
              <a:rPr kumimoji="1" lang="en-US" altLang="ko-KR" dirty="0"/>
              <a:t>3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종목별 최적의 </a:t>
            </a:r>
            <a:r>
              <a:rPr kumimoji="1" lang="en" altLang="ko-KR" dirty="0"/>
              <a:t>BMI</a:t>
            </a:r>
            <a:r>
              <a:rPr kumimoji="1" lang="ko-KR" altLang="en-US" dirty="0"/>
              <a:t>가 따로 있을 것이다</a:t>
            </a:r>
            <a:r>
              <a:rPr kumimoji="1" lang="en-US" altLang="ko-KR" dirty="0"/>
              <a:t>.</a:t>
            </a:r>
          </a:p>
          <a:p>
            <a:pPr>
              <a:lnSpc>
                <a:spcPct val="190000"/>
              </a:lnSpc>
            </a:pPr>
            <a:r>
              <a:rPr kumimoji="1" lang="ko-KR" altLang="en-US" dirty="0"/>
              <a:t>실험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189cm, 90kg</a:t>
            </a:r>
            <a:r>
              <a:rPr kumimoji="1" lang="ko-KR" altLang="en-US" dirty="0"/>
              <a:t> 태권도 유망주 김동규는</a:t>
            </a:r>
            <a:r>
              <a:rPr kumimoji="1" lang="en-US" altLang="ko-KR" dirty="0"/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86C7A-2DA1-8D8A-C9F6-193D433EBA91}"/>
              </a:ext>
            </a:extLst>
          </p:cNvPr>
          <p:cNvSpPr txBox="1"/>
          <p:nvPr/>
        </p:nvSpPr>
        <p:spPr>
          <a:xfrm>
            <a:off x="1953906" y="5596523"/>
            <a:ext cx="5947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1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tif" pitchFamily="2" charset="-127"/>
              <a:ea typeface="Motif" pitchFamily="2" charset="-127"/>
              <a:cs typeface="+mn-cs"/>
            </a:endParaRPr>
          </a:p>
          <a:p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tif" pitchFamily="2" charset="-127"/>
                <a:ea typeface="Motif" pitchFamily="2" charset="-127"/>
                <a:cs typeface="+mn-cs"/>
              </a:rPr>
              <a:t>10kg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tif" pitchFamily="2" charset="-127"/>
                <a:ea typeface="Motif" pitchFamily="2" charset="-127"/>
                <a:cs typeface="+mn-cs"/>
              </a:rPr>
              <a:t> 감량 후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tif" pitchFamily="2" charset="-127"/>
                <a:ea typeface="Motif" pitchFamily="2" charset="-127"/>
                <a:cs typeface="+mn-cs"/>
              </a:rPr>
              <a:t>welter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tif" pitchFamily="2" charset="-127"/>
                <a:ea typeface="Motif" pitchFamily="2" charset="-127"/>
                <a:cs typeface="+mn-cs"/>
              </a:rPr>
              <a:t>급 출전을 추천</a:t>
            </a:r>
            <a:endParaRPr lang="ko-KR" altLang="en-US" b="1" dirty="0"/>
          </a:p>
        </p:txBody>
      </p:sp>
      <p:sp>
        <p:nvSpPr>
          <p:cNvPr id="8" name="곱하기 7">
            <a:extLst>
              <a:ext uri="{FF2B5EF4-FFF2-40B4-BE49-F238E27FC236}">
                <a16:creationId xmlns:a16="http://schemas.microsoft.com/office/drawing/2014/main" id="{4E853B3E-8CFC-80D3-9B20-20F73502D948}"/>
              </a:ext>
            </a:extLst>
          </p:cNvPr>
          <p:cNvSpPr/>
          <p:nvPr/>
        </p:nvSpPr>
        <p:spPr>
          <a:xfrm>
            <a:off x="5794442" y="1665229"/>
            <a:ext cx="1668517" cy="1846754"/>
          </a:xfrm>
          <a:prstGeom prst="mathMultiply">
            <a:avLst>
              <a:gd name="adj1" fmla="val 106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곱하기 8">
            <a:extLst>
              <a:ext uri="{FF2B5EF4-FFF2-40B4-BE49-F238E27FC236}">
                <a16:creationId xmlns:a16="http://schemas.microsoft.com/office/drawing/2014/main" id="{9B46F6C1-AA55-3149-F812-DE82450E819C}"/>
              </a:ext>
            </a:extLst>
          </p:cNvPr>
          <p:cNvSpPr/>
          <p:nvPr/>
        </p:nvSpPr>
        <p:spPr>
          <a:xfrm>
            <a:off x="3524227" y="2672656"/>
            <a:ext cx="1668517" cy="1846754"/>
          </a:xfrm>
          <a:prstGeom prst="mathMultiply">
            <a:avLst>
              <a:gd name="adj1" fmla="val 106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EB82357D-81A3-25BC-80EA-9E9DF288D317}"/>
              </a:ext>
            </a:extLst>
          </p:cNvPr>
          <p:cNvSpPr/>
          <p:nvPr/>
        </p:nvSpPr>
        <p:spPr>
          <a:xfrm>
            <a:off x="1515371" y="3851312"/>
            <a:ext cx="1407158" cy="1281980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015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567E5-118B-DA95-6F9A-25CDEF5C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AAEF3D-B593-5873-8AEF-09480DFE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552700"/>
            <a:ext cx="7886700" cy="39314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R" sz="5400" dirty="0" err="1"/>
              <a:t>Bmi</a:t>
            </a:r>
            <a:r>
              <a:rPr kumimoji="1" lang="ko-KR" altLang="en-US" sz="5400" dirty="0"/>
              <a:t> 단일 지표로는 </a:t>
            </a:r>
            <a:endParaRPr kumimoji="1" lang="en-US" altLang="ko-KR" sz="5400" dirty="0"/>
          </a:p>
          <a:p>
            <a:pPr marL="0" indent="0" algn="ctr">
              <a:buNone/>
            </a:pPr>
            <a:r>
              <a:rPr kumimoji="1" lang="ko-KR" altLang="en-US" sz="5400" dirty="0"/>
              <a:t>경기력 예측에 한계가 분명하다</a:t>
            </a:r>
            <a:r>
              <a:rPr kumimoji="1" lang="en-US" altLang="ko-KR" sz="5400" dirty="0"/>
              <a:t>.</a:t>
            </a:r>
            <a:endParaRPr kumimoji="1"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807280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BF453-7496-0514-031E-869CDE99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BMI </a:t>
            </a:r>
            <a:r>
              <a:rPr kumimoji="1" lang="ko-KR" altLang="en-US" dirty="0"/>
              <a:t>분석의 의의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C3BA1-4421-80F0-4A73-1A63462D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endParaRPr kumimoji="1" lang="en-US" altLang="ko-KR" sz="1500" b="1" dirty="0"/>
          </a:p>
          <a:p>
            <a:pPr marL="0" indent="0" algn="ctr">
              <a:lnSpc>
                <a:spcPct val="200000"/>
              </a:lnSpc>
              <a:buNone/>
            </a:pPr>
            <a:r>
              <a:rPr kumimoji="1" lang="ko-KR" altLang="en-US" sz="3200" b="1" dirty="0"/>
              <a:t>올림픽 데이터를 한번 더 가공하여 </a:t>
            </a:r>
            <a:endParaRPr kumimoji="1" lang="en-US" altLang="ko-KR" sz="3200" b="1" dirty="0"/>
          </a:p>
          <a:p>
            <a:pPr marL="0" indent="0" algn="ctr">
              <a:lnSpc>
                <a:spcPct val="200000"/>
              </a:lnSpc>
              <a:buNone/>
            </a:pPr>
            <a:r>
              <a:rPr kumimoji="1" lang="ko-KR" altLang="en-US" sz="3200" b="1" dirty="0"/>
              <a:t>데이터를 분석하였음에 의의가 있다</a:t>
            </a:r>
            <a:r>
              <a:rPr kumimoji="1" lang="en-US" altLang="ko-KR" sz="3200" b="1" dirty="0"/>
              <a:t>..!</a:t>
            </a:r>
          </a:p>
        </p:txBody>
      </p:sp>
    </p:spTree>
    <p:extLst>
      <p:ext uri="{BB962C8B-B14F-4D97-AF65-F5344CB8AC3E}">
        <p14:creationId xmlns:p14="http://schemas.microsoft.com/office/powerpoint/2010/main" val="214827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5BF1B-C250-6590-B628-1DB6E2FF3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656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kumimoji="1" lang="ko-KR" altLang="en-US" sz="3200" b="1" dirty="0"/>
              <a:t>선수들이 더 좋은 성과를 내기 위해 </a:t>
            </a:r>
            <a:endParaRPr kumimoji="1" lang="en-US" altLang="ko-KR" sz="3200" b="1" dirty="0"/>
          </a:p>
          <a:p>
            <a:pPr marL="0" indent="0" algn="ctr">
              <a:lnSpc>
                <a:spcPct val="250000"/>
              </a:lnSpc>
              <a:buNone/>
            </a:pPr>
            <a:r>
              <a:rPr kumimoji="1" lang="ko-KR" altLang="en-US" sz="3200" b="1" dirty="0"/>
              <a:t>올림픽 데이터에서 </a:t>
            </a:r>
            <a:endParaRPr kumimoji="1" lang="en-US" altLang="ko-KR" sz="3200" b="1" dirty="0"/>
          </a:p>
          <a:p>
            <a:pPr marL="0" indent="0" algn="ctr">
              <a:lnSpc>
                <a:spcPct val="250000"/>
              </a:lnSpc>
              <a:buNone/>
            </a:pPr>
            <a:r>
              <a:rPr kumimoji="1" lang="ko-KR" altLang="en-US" sz="3200" b="1" dirty="0"/>
              <a:t>어떤 것을 추출해 낼 수 있을까</a:t>
            </a:r>
            <a:r>
              <a:rPr kumimoji="1" lang="en-US" altLang="ko-KR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6816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B2C0782-28DF-DC63-B015-916967292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1AF0405D-C2AB-F341-B131-A5531EC9F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1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D0A1357-8630-78DA-8CE9-2D9076DB2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9257"/>
            <a:ext cx="9144000" cy="8319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20262DB-27D2-697F-07F4-7A471729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사용하는 국제 단위의 차이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EBA800-2822-A1A1-B087-D87FD3825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해당 국가에서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사용하는 키와 체중의 단위가 다름 </a:t>
            </a:r>
            <a:endParaRPr kumimoji="1" lang="en-US" altLang="ko-KR" sz="2400" dirty="0"/>
          </a:p>
          <a:p>
            <a:pPr lvl="1"/>
            <a:r>
              <a:rPr kumimoji="1" lang="ko-KR" alt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파운드</a:t>
            </a:r>
            <a:r>
              <a:rPr kumimoji="1" lang="en-US" altLang="ko-KR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kumimoji="1" lang="en-US" altLang="ko-KR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lb</a:t>
            </a:r>
            <a:r>
              <a:rPr kumimoji="1" lang="en-US" altLang="ko-KR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kumimoji="1" lang="ko-KR" altLang="en-US" sz="21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kumimoji="1" lang="en-US" altLang="ko-KR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kg</a:t>
            </a:r>
            <a:r>
              <a:rPr kumimoji="1" lang="ko-KR" alt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단위로 그대로 입력하여 생기는 문제점 확인</a:t>
            </a:r>
            <a:endParaRPr kumimoji="1" lang="en-US" altLang="ko-KR" sz="21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lvl="1"/>
            <a:r>
              <a:rPr kumimoji="1" lang="ko-KR" alt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</a:t>
            </a:r>
            <a:r>
              <a:rPr kumimoji="1" lang="en-US" altLang="ko-KR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kumimoji="1" lang="ko-KR" altLang="en-US" sz="21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" altLang="ko-KR" sz="21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Dmitry </a:t>
            </a:r>
            <a:r>
              <a:rPr lang="en" altLang="ko-KR" sz="2100" b="0" i="0" dirty="0" err="1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Yuryevich</a:t>
            </a:r>
            <a:r>
              <a:rPr lang="en" altLang="ko-KR" sz="21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Nosov</a:t>
            </a:r>
            <a:r>
              <a:rPr lang="ko-KR" altLang="en-US" sz="21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21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:</a:t>
            </a:r>
            <a:r>
              <a:rPr lang="ko-KR" altLang="en-US" sz="21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" altLang="ko-KR" sz="21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176 cm / 175 kg</a:t>
            </a:r>
          </a:p>
          <a:p>
            <a:pPr lvl="2"/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50E4E4-4CB7-817E-7BFD-C2D74A7539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184"/>
          <a:stretch/>
        </p:blipFill>
        <p:spPr>
          <a:xfrm>
            <a:off x="1002535" y="3962333"/>
            <a:ext cx="2520000" cy="28956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0D3835-D4ED-362A-9977-D57CF4FF70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324"/>
          <a:stretch/>
        </p:blipFill>
        <p:spPr>
          <a:xfrm>
            <a:off x="3949054" y="3962332"/>
            <a:ext cx="2903438" cy="28316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AD0F76-BB3F-FA0A-0EDE-8B4437BB81C9}"/>
              </a:ext>
            </a:extLst>
          </p:cNvPr>
          <p:cNvSpPr/>
          <p:nvPr/>
        </p:nvSpPr>
        <p:spPr>
          <a:xfrm>
            <a:off x="3949054" y="5410166"/>
            <a:ext cx="2187341" cy="230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0E8E7-866F-ADAB-CBA5-5B5D7027BD3A}"/>
              </a:ext>
            </a:extLst>
          </p:cNvPr>
          <p:cNvSpPr txBox="1"/>
          <p:nvPr/>
        </p:nvSpPr>
        <p:spPr>
          <a:xfrm>
            <a:off x="3313214" y="120665"/>
            <a:ext cx="5947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1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tif" pitchFamily="2" charset="-127"/>
              <a:ea typeface="Motif" pitchFamily="2" charset="-127"/>
              <a:cs typeface="+mn-cs"/>
            </a:endParaRPr>
          </a:p>
          <a:p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tif" pitchFamily="2" charset="-127"/>
                <a:ea typeface="Motif" pitchFamily="2" charset="-127"/>
                <a:cs typeface="+mn-cs"/>
              </a:rPr>
              <a:t>그런데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tif" pitchFamily="2" charset="-127"/>
                <a:ea typeface="Motif" pitchFamily="2" charset="-127"/>
                <a:cs typeface="+mn-cs"/>
              </a:rPr>
              <a:t>..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tif" pitchFamily="2" charset="-127"/>
                <a:ea typeface="Motif" pitchFamily="2" charset="-127"/>
                <a:cs typeface="+mn-cs"/>
              </a:rPr>
              <a:t> 러시아 선수가 </a:t>
            </a:r>
            <a:r>
              <a:rPr kumimoji="1" lang="ko-KR" altLang="en-US" sz="2400" b="1" dirty="0">
                <a:solidFill>
                  <a:prstClr val="black"/>
                </a:solidFill>
                <a:latin typeface="Motif" pitchFamily="2" charset="-127"/>
                <a:ea typeface="Motif" pitchFamily="2" charset="-127"/>
              </a:rPr>
              <a:t>왜 파운드를</a:t>
            </a:r>
            <a:r>
              <a:rPr kumimoji="1" lang="en-US" altLang="ko-KR" sz="2400" b="1" dirty="0">
                <a:solidFill>
                  <a:prstClr val="black"/>
                </a:solidFill>
                <a:latin typeface="Motif" pitchFamily="2" charset="-127"/>
                <a:ea typeface="Motif" pitchFamily="2" charset="-127"/>
              </a:rPr>
              <a:t>?????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343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animBg="1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76EC6-3008-3499-2AFE-ED7A5DE1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Bmi</a:t>
            </a:r>
            <a:r>
              <a:rPr lang="ko-KR" altLang="en-US" dirty="0"/>
              <a:t> 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392DF-DC4F-699D-6497-EE47C9154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는 체중과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키만을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사용하여 계산되기 때문에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개인의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근육량과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체지방량을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구별하지 못함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나이와 성별에 따른 체구 차이를 반영하지 못하는 </a:t>
            </a:r>
            <a:r>
              <a:rPr lang="en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는 개인의 건강 상태를 충분히 평가하는 데 한계가 있음</a:t>
            </a:r>
            <a:endParaRPr lang="en-US" altLang="ko-KR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사람마다 체형과 체질이 다르기 때문에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같은 키와 몸무게라도 건강 상태는 다를 수 있음</a:t>
            </a:r>
            <a:endParaRPr lang="en-US" altLang="ko-KR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는 단순히 키와 체중을 바탕으로 계산하므로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건강 위험 요소를 모두 반영하지 않음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는 전 인구에 걸쳐 평균적인 건강 평가를 목적으로 만들어졌기 때문에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개별적인 건강 상태나 신체 능력에 대한 맞춤형 평가로는 적합하지 않음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</a:p>
          <a:p>
            <a:pPr lvl="1"/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개인마다 생활 습관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신체 상태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유전적 요인 등이 다르기 때문에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en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만으로 개인의 건강 상태를 완전히 평가하기 어려움</a:t>
            </a:r>
            <a:endParaRPr lang="en-US" altLang="ko-KR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endParaRPr lang="ko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CAF32-BD1F-1786-A02D-2A7C8C0ED562}"/>
              </a:ext>
            </a:extLst>
          </p:cNvPr>
          <p:cNvSpPr txBox="1"/>
          <p:nvPr/>
        </p:nvSpPr>
        <p:spPr>
          <a:xfrm>
            <a:off x="1697284" y="6611779"/>
            <a:ext cx="7480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/>
              <a:t>참고 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ChatGPT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52822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1AFDE-AB41-165A-F0E5-1C071995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같은 </a:t>
            </a:r>
            <a:r>
              <a:rPr kumimoji="1" lang="en-US" altLang="ko-KR" dirty="0"/>
              <a:t>BMI, </a:t>
            </a:r>
            <a:r>
              <a:rPr kumimoji="1" lang="ko-KR" altLang="en-US" dirty="0"/>
              <a:t>다른 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1E0CF-F207-9B66-98A1-1AA340013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5362" name="Picture 2" descr="4. BMI">
            <a:extLst>
              <a:ext uri="{FF2B5EF4-FFF2-40B4-BE49-F238E27FC236}">
                <a16:creationId xmlns:a16="http://schemas.microsoft.com/office/drawing/2014/main" id="{11246016-EB65-44E7-BABA-8F6F38F88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66" y="2010226"/>
            <a:ext cx="40767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거의 동일한 키 몸무게 다른 느낌 jpg - 뽐뿌:건강/헬스">
            <a:extLst>
              <a:ext uri="{FF2B5EF4-FFF2-40B4-BE49-F238E27FC236}">
                <a16:creationId xmlns:a16="http://schemas.microsoft.com/office/drawing/2014/main" id="{51DA6652-3CA8-423C-701F-BE577C42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" y="2166069"/>
            <a:ext cx="4747665" cy="350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A0DE5-192B-F6E6-27C1-939DBC38566D}"/>
              </a:ext>
            </a:extLst>
          </p:cNvPr>
          <p:cNvSpPr txBox="1"/>
          <p:nvPr/>
        </p:nvSpPr>
        <p:spPr>
          <a:xfrm>
            <a:off x="4504950" y="66117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brunch.co.kr</a:t>
            </a:r>
            <a:r>
              <a:rPr lang="ko-KR" altLang="en-US" sz="1000" dirty="0"/>
              <a:t>/@juneleerk9b/8</a:t>
            </a:r>
          </a:p>
        </p:txBody>
      </p:sp>
    </p:spTree>
    <p:extLst>
      <p:ext uri="{BB962C8B-B14F-4D97-AF65-F5344CB8AC3E}">
        <p14:creationId xmlns:p14="http://schemas.microsoft.com/office/powerpoint/2010/main" val="747831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CC9DE-5675-3F60-8797-34C1A090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시대에 따른 변화 반영하지 않았음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E3207F7-0186-6CFD-07DD-A9B1EF269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2" descr="그래픽] 한국인 평균 키 변화 | 연합뉴스">
            <a:extLst>
              <a:ext uri="{FF2B5EF4-FFF2-40B4-BE49-F238E27FC236}">
                <a16:creationId xmlns:a16="http://schemas.microsoft.com/office/drawing/2014/main" id="{DAAB49E2-41E6-7C39-09F4-79A7EF4E0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03" y="1853072"/>
            <a:ext cx="6279593" cy="49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81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7DADA-DACE-27EA-B1A4-8E56CBBFD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시대에 따른 변화 반영하지 않았음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19151-9093-0245-8D6B-36DC701E7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5676900"/>
            <a:ext cx="7886700" cy="807294"/>
          </a:xfrm>
        </p:spPr>
        <p:txBody>
          <a:bodyPr/>
          <a:lstStyle/>
          <a:p>
            <a:r>
              <a:rPr kumimoji="1" lang="ko-KR" altLang="en-US" dirty="0"/>
              <a:t>연도별 태권도 선수의 키 차이는 분명하지 않음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84D692-DA7A-10CB-C0BA-52B2FCAE8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2315"/>
            <a:ext cx="9144000" cy="30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369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AE64-1887-3328-5C68-225B7D30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Event</a:t>
            </a:r>
            <a:r>
              <a:rPr kumimoji="1" lang="ko-KR" altLang="en-US" dirty="0"/>
              <a:t>의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BD6BD-2212-2CBF-9460-BEF0923A6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참가 종목 변화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양궁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30m, 70m</a:t>
            </a:r>
            <a:r>
              <a:rPr kumimoji="1" lang="ko-KR" altLang="en-US" dirty="0"/>
              <a:t> 등 세부종목에서 현재</a:t>
            </a:r>
            <a:r>
              <a:rPr kumimoji="1" lang="en-US" altLang="ko-KR" dirty="0"/>
              <a:t> </a:t>
            </a:r>
            <a:r>
              <a:rPr kumimoji="1" lang="ko-KR" altLang="en-US" dirty="0"/>
              <a:t>단일종목 </a:t>
            </a:r>
            <a:endParaRPr kumimoji="1" lang="en-US" altLang="ko-KR" dirty="0"/>
          </a:p>
          <a:p>
            <a:r>
              <a:rPr kumimoji="1" lang="ko-KR" altLang="en-US" dirty="0"/>
              <a:t>태권도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유도 등 심판이 관여하는 종목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게임 룰 변경에 따른 적합한 </a:t>
            </a:r>
            <a:r>
              <a:rPr kumimoji="1" lang="en-US" altLang="ko-KR" dirty="0" err="1"/>
              <a:t>bmi</a:t>
            </a:r>
            <a:r>
              <a:rPr kumimoji="1" lang="ko-KR" altLang="en-US" dirty="0"/>
              <a:t> 변화 가능성</a:t>
            </a:r>
          </a:p>
        </p:txBody>
      </p:sp>
    </p:spTree>
    <p:extLst>
      <p:ext uri="{BB962C8B-B14F-4D97-AF65-F5344CB8AC3E}">
        <p14:creationId xmlns:p14="http://schemas.microsoft.com/office/powerpoint/2010/main" val="779147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438B8-1F52-E974-12A3-18B9F487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BF989-DA4B-A522-C8F6-7ABD3FAA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김승기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팀장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전반적인 방향 설정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가설 </a:t>
            </a:r>
            <a:r>
              <a:rPr kumimoji="1" lang="en-US" altLang="ko-KR" dirty="0"/>
              <a:t>2</a:t>
            </a:r>
            <a:r>
              <a:rPr kumimoji="1" lang="ko-KR" altLang="en-US" dirty="0"/>
              <a:t> 검증 </a:t>
            </a:r>
            <a:endParaRPr kumimoji="1" lang="en-US" altLang="ko-KR" dirty="0"/>
          </a:p>
          <a:p>
            <a:r>
              <a:rPr kumimoji="1" lang="ko-KR" altLang="en-US" dirty="0" err="1"/>
              <a:t>김우찬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발표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이의 제기 담당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PPT</a:t>
            </a:r>
            <a:r>
              <a:rPr kumimoji="1" lang="ko-KR" altLang="en-US" dirty="0"/>
              <a:t> 작성</a:t>
            </a:r>
            <a:endParaRPr kumimoji="1" lang="en-US" altLang="ko-KR" dirty="0"/>
          </a:p>
          <a:p>
            <a:r>
              <a:rPr kumimoji="1" lang="ko-KR" altLang="en-US" dirty="0"/>
              <a:t>이동수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가설 </a:t>
            </a:r>
            <a:r>
              <a:rPr kumimoji="1" lang="en-US" altLang="ko-KR" dirty="0"/>
              <a:t>3</a:t>
            </a:r>
            <a:r>
              <a:rPr kumimoji="1" lang="ko-KR" altLang="en-US" dirty="0"/>
              <a:t> 검증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전체 데이터 검토</a:t>
            </a:r>
            <a:endParaRPr kumimoji="1" lang="en-US" altLang="ko-KR" dirty="0"/>
          </a:p>
          <a:p>
            <a:r>
              <a:rPr kumimoji="1" lang="ko-KR" altLang="en-US" dirty="0" err="1"/>
              <a:t>조규원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가설 </a:t>
            </a:r>
            <a:r>
              <a:rPr kumimoji="1" lang="en-US" altLang="ko-KR" dirty="0"/>
              <a:t>1</a:t>
            </a:r>
            <a:r>
              <a:rPr kumimoji="1" lang="ko-KR" altLang="en-US" dirty="0"/>
              <a:t> 검증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시각화</a:t>
            </a:r>
            <a:endParaRPr kumimoji="1" lang="en-US" altLang="ko-KR" dirty="0"/>
          </a:p>
          <a:p>
            <a:r>
              <a:rPr kumimoji="1" lang="en-US" altLang="ko-KR" dirty="0"/>
              <a:t>GPT 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Gemini</a:t>
            </a:r>
            <a:r>
              <a:rPr kumimoji="1" lang="ko-KR" altLang="en-US" dirty="0"/>
              <a:t>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코드 작성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122" name="Picture 2" descr="김구라 'MC그리 최고예요' &lt; 스포츠 &lt; 기사본문 - 스포츠한국">
            <a:extLst>
              <a:ext uri="{FF2B5EF4-FFF2-40B4-BE49-F238E27FC236}">
                <a16:creationId xmlns:a16="http://schemas.microsoft.com/office/drawing/2014/main" id="{F9938206-4FCF-674A-BE29-52012AE48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4"/>
          <a:stretch/>
        </p:blipFill>
        <p:spPr bwMode="auto">
          <a:xfrm>
            <a:off x="4982298" y="4358376"/>
            <a:ext cx="4161702" cy="248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413F9-2CFC-593E-9156-E60308E3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4B3D9-C28F-97E8-2066-07C0F1F9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회고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83BB81-C0BB-8C15-F896-B91E4FA2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ko-KR" altLang="en-US" sz="15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김승기</a:t>
            </a:r>
            <a:endParaRPr kumimoji="1" lang="en-US" altLang="ko-KR" sz="15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lvl="1"/>
            <a:r>
              <a:rPr lang="ko-KR" altLang="en-US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올림픽 메달과 </a:t>
            </a:r>
            <a:r>
              <a:rPr lang="en" altLang="ko-KR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BMI(</a:t>
            </a:r>
            <a:r>
              <a:rPr lang="ko-KR" altLang="en-US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선수들의 키와 몸무게</a:t>
            </a:r>
            <a:r>
              <a:rPr lang="en-US" altLang="ko-KR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lang="ko-KR" altLang="en-US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의 관계를 찾아보며 이 </a:t>
            </a:r>
            <a:r>
              <a:rPr lang="ko-KR" altLang="en-US" sz="1500" b="0" i="0" dirty="0" err="1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단순해보이는</a:t>
            </a:r>
            <a:r>
              <a:rPr lang="ko-KR" altLang="en-US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관계조차 분석하고 </a:t>
            </a:r>
            <a:r>
              <a:rPr lang="ko-KR" altLang="en-US" sz="1500" b="0" i="0" dirty="0" err="1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시각화하는데</a:t>
            </a:r>
            <a:r>
              <a:rPr lang="ko-KR" altLang="en-US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시간이 필요했다</a:t>
            </a:r>
            <a:r>
              <a:rPr lang="en-US" altLang="ko-KR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</a:p>
          <a:p>
            <a:pPr lvl="1"/>
            <a:r>
              <a:rPr lang="ko-KR" altLang="en-US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주제 및 가설 선정과 검증에 있어 풍부한 아이디어가 프로젝트에 중요한 역할을 한다는 점을 다시한번 </a:t>
            </a:r>
            <a:r>
              <a:rPr lang="ko-KR" altLang="en-US" sz="1500" b="0" i="0" dirty="0" err="1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깨달았다</a:t>
            </a:r>
            <a:r>
              <a:rPr lang="en-US" altLang="ko-KR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 lvl="1"/>
            <a:r>
              <a:rPr lang="ko-KR" altLang="en-US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팀원분들과 같이 협업하여 프로젝트를 진행한 팀장으로서 좋은 경험을 하였습니다</a:t>
            </a:r>
            <a:r>
              <a:rPr lang="en-US" altLang="ko-KR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r>
              <a:rPr lang="ko-KR" altLang="en-US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다들 화기애애한 분위기를 </a:t>
            </a:r>
            <a:r>
              <a:rPr lang="ko-KR" altLang="en-US" sz="1500" b="0" i="0" dirty="0" err="1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이끌어주셔서</a:t>
            </a:r>
            <a:r>
              <a:rPr lang="ko-KR" altLang="en-US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감사합니다</a:t>
            </a:r>
            <a:r>
              <a:rPr lang="en-US" altLang="ko-KR" sz="15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en-US" altLang="ko-KR" sz="15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r>
              <a:rPr kumimoji="1" lang="ko-KR" altLang="en-US" sz="15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김우찬</a:t>
            </a:r>
            <a:r>
              <a:rPr kumimoji="1" lang="ko-KR" altLang="en-US" sz="15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endParaRPr kumimoji="1" lang="en-US" altLang="ko-KR" sz="15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lvl="1"/>
            <a:r>
              <a:rPr kumimoji="1" lang="ko-KR" altLang="en-US" sz="15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데이터를 추출한 이유를 그때 그때 기록합시다</a:t>
            </a:r>
            <a:r>
              <a:rPr kumimoji="1" lang="en-US" altLang="ko-KR" sz="15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!</a:t>
            </a:r>
          </a:p>
          <a:p>
            <a:pPr lvl="1"/>
            <a:r>
              <a:rPr kumimoji="1" lang="ko-KR" altLang="en-US" sz="15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한 데이터에서 추출할 수 있는 데이터는 무한대인 것 같다</a:t>
            </a:r>
            <a:r>
              <a:rPr kumimoji="1" lang="en-US" altLang="ko-KR" sz="15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  <a:p>
            <a:pPr lvl="1"/>
            <a:r>
              <a:rPr kumimoji="1" lang="ko-KR" altLang="en-US" sz="15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전처리의 이상치 잡는 건 하나하나 보기 시작하면 정말 끝이 없을 것 같다</a:t>
            </a:r>
            <a:r>
              <a:rPr kumimoji="1" lang="en-US" altLang="ko-KR" sz="15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5579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F82BD-E083-E714-867A-E5631DB8F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5A4F-1235-8227-5C7A-70733D14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회고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86D76-241F-1EFB-9D3D-CFB0B5ADF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ko-KR" altLang="en-US" sz="16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이동수</a:t>
            </a:r>
            <a:r>
              <a:rPr kumimoji="1" lang="en-US" altLang="ko-KR" sz="16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</a:p>
          <a:p>
            <a:pPr lvl="1"/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 </a:t>
            </a:r>
            <a:r>
              <a:rPr lang="ko-KR" altLang="en-US" sz="1600" b="0" i="0" dirty="0" err="1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전처리</a:t>
            </a:r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과정의 모든 것을 직접 다루며 부족한 점을 알 수 있었다</a:t>
            </a:r>
            <a:r>
              <a:rPr lang="en-US" altLang="ko-KR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</a:p>
          <a:p>
            <a:pPr lvl="1"/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주제</a:t>
            </a:r>
            <a:r>
              <a:rPr lang="en-US" altLang="ko-KR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가설 설정과 구하고자 하는 데이터를 정확히 아는 것이 중요하다 느꼈다</a:t>
            </a:r>
            <a:r>
              <a:rPr lang="en-US" altLang="ko-KR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en-US" altLang="ko-KR" sz="16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r>
              <a:rPr kumimoji="1" lang="ko-KR" altLang="en-US" sz="16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조규원</a:t>
            </a:r>
            <a:r>
              <a:rPr kumimoji="1" lang="ko-KR" altLang="en-US" sz="16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endParaRPr kumimoji="1" lang="en-US" altLang="ko-KR" sz="16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lvl="1"/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다른</a:t>
            </a:r>
            <a:r>
              <a:rPr lang="ko-KR" altLang="en-US" sz="1600" dirty="0">
                <a:solidFill>
                  <a:srgbClr val="27262E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사람들과 협업하여 의견을 주고받으며 어떤 결과를 만들어내는 것이 재미있었다</a:t>
            </a:r>
            <a:r>
              <a:rPr lang="en-US" altLang="ko-KR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 </a:t>
            </a:r>
          </a:p>
          <a:p>
            <a:pPr lvl="2"/>
            <a:r>
              <a:rPr lang="en-US" altLang="ko-KR" sz="1600" dirty="0">
                <a:solidFill>
                  <a:srgbClr val="27262E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MBTI</a:t>
            </a:r>
            <a:r>
              <a:rPr lang="ko-KR" altLang="en-US" sz="1600" dirty="0">
                <a:solidFill>
                  <a:srgbClr val="27262E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90%</a:t>
            </a:r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넘는 </a:t>
            </a:r>
            <a:r>
              <a:rPr lang="en" altLang="ko-KR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 </a:t>
            </a:r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인간이라 학생 때 조별과제도 이렇게 한적이 없었는데</a:t>
            </a:r>
            <a:r>
              <a:rPr lang="en-US" altLang="ko-KR" sz="1600" dirty="0">
                <a:solidFill>
                  <a:srgbClr val="27262E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..!</a:t>
            </a:r>
            <a:endParaRPr lang="en-US" altLang="ko-KR" sz="1600" b="0" i="0" dirty="0">
              <a:solidFill>
                <a:srgbClr val="27262E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lvl="1"/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외부 데이터들을 끌어오거나 다양한 레퍼런스들을 활용할 아이디어들이 떠오르기도 했는데 능력이 없어서 막히는 경우가 많았다</a:t>
            </a:r>
            <a:r>
              <a:rPr lang="en-US" altLang="ko-KR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endParaRPr lang="en-US" altLang="ko-KR" sz="1600" b="0" i="0" dirty="0">
              <a:solidFill>
                <a:srgbClr val="27262E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lvl="1"/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아는 정보가 많고 능력이 뛰어나서 </a:t>
            </a:r>
            <a:r>
              <a:rPr lang="en-US" altLang="ko-KR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‘</a:t>
            </a:r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더 많은 의견을 내고 다양한 데이터를 시각화 할 수 있었으면 좋았을 텐데</a:t>
            </a:r>
            <a:r>
              <a:rPr lang="en-US" altLang="ko-KR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’</a:t>
            </a:r>
            <a:r>
              <a:rPr lang="ko-KR" altLang="en-US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라는 생각이 들었다</a:t>
            </a:r>
            <a:r>
              <a:rPr lang="en-US" altLang="ko-KR" sz="1600" b="0" i="0" dirty="0">
                <a:solidFill>
                  <a:srgbClr val="27262E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kumimoji="1" lang="ko-KR" altLang="en-US" sz="16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7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51B3F-43BB-B529-AE41-ADEDF1D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활용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2FE6B-9FD9-8965-2D27-0040EEBF5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F70C8-BC78-DAAE-C123-2B720C1852FC}"/>
              </a:ext>
            </a:extLst>
          </p:cNvPr>
          <p:cNvSpPr txBox="1"/>
          <p:nvPr/>
        </p:nvSpPr>
        <p:spPr>
          <a:xfrm>
            <a:off x="3340100" y="6611779"/>
            <a:ext cx="58039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www.kaggle.com</a:t>
            </a:r>
            <a:r>
              <a:rPr lang="ko-KR" altLang="en-US" sz="1000" dirty="0"/>
              <a:t>/</a:t>
            </a:r>
            <a:r>
              <a:rPr lang="ko-KR" altLang="en-US" sz="1000" dirty="0" err="1"/>
              <a:t>datasets</a:t>
            </a:r>
            <a:r>
              <a:rPr lang="ko-KR" altLang="en-US" sz="1000" dirty="0"/>
              <a:t>/heesoo37/120-years-of-olympic-history-athletes-and-results/</a:t>
            </a:r>
            <a:r>
              <a:rPr lang="ko-KR" altLang="en-US" sz="1000" dirty="0" err="1"/>
              <a:t>data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71CCD9-818F-9222-D7D9-F2F2E331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6" y="2132856"/>
            <a:ext cx="7906754" cy="40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920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AC104-7A8D-79C2-C6D4-1DCDE1CB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Link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17ADF0-6ABF-B922-1160-4312E48A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Github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코드</a:t>
            </a:r>
            <a:r>
              <a:rPr kumimoji="1" lang="en-US" altLang="ko-KR" dirty="0"/>
              <a:t> :</a:t>
            </a:r>
            <a:r>
              <a:rPr kumimoji="1" lang="ko-KR" altLang="en-US" dirty="0"/>
              <a:t> </a:t>
            </a:r>
            <a:r>
              <a:rPr kumimoji="1" lang="en-US" altLang="ko-KR" dirty="0">
                <a:hlinkClick r:id="rId2"/>
              </a:rPr>
              <a:t>https://github.com/KSK123123/AIFFEL_DATAthon/blob/main/Project01.ipynb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dirty="0"/>
              <a:t> 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699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2A644-916D-8DCD-F15D-AA7128A8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kumimoji="1" lang="en-US" altLang="ko-KR" b="1" dirty="0"/>
            </a:br>
            <a:r>
              <a:rPr kumimoji="1" lang="ko-KR" altLang="en-US" b="1" dirty="0"/>
              <a:t>동 규 우 승 </a:t>
            </a:r>
            <a:r>
              <a:rPr kumimoji="1" lang="en-US" altLang="ko-KR" b="1" dirty="0"/>
              <a:t>!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63EB3-5EAD-3096-D06F-A890D27C5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5158630"/>
            <a:ext cx="7886700" cy="1325564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ko-KR" dirty="0"/>
          </a:p>
          <a:p>
            <a:pPr marL="0" indent="0" algn="ctr">
              <a:buNone/>
            </a:pPr>
            <a:r>
              <a:rPr kumimoji="1" lang="ko-KR" altLang="en-US" b="1" dirty="0"/>
              <a:t>감사합니다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06CE531-7209-2D35-5164-69A82447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339" y="1756043"/>
            <a:ext cx="5627322" cy="381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849ACA-7AF9-2B33-B512-5190D0E63EA4}"/>
              </a:ext>
            </a:extLst>
          </p:cNvPr>
          <p:cNvSpPr txBox="1"/>
          <p:nvPr/>
        </p:nvSpPr>
        <p:spPr>
          <a:xfrm>
            <a:off x="4572000" y="661914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nownews.seoul.co.kr</a:t>
            </a:r>
            <a:r>
              <a:rPr lang="ko-KR" altLang="en-US" sz="1000" dirty="0"/>
              <a:t>/</a:t>
            </a:r>
            <a:r>
              <a:rPr lang="ko-KR" altLang="en-US" sz="1000" dirty="0" err="1"/>
              <a:t>news</a:t>
            </a:r>
            <a:r>
              <a:rPr lang="ko-KR" altLang="en-US" sz="1000" dirty="0"/>
              <a:t>/</a:t>
            </a:r>
            <a:r>
              <a:rPr lang="ko-KR" altLang="en-US" sz="1000" dirty="0" err="1"/>
              <a:t>newsView.php?id</a:t>
            </a:r>
            <a:r>
              <a:rPr lang="ko-KR" altLang="en-US" sz="1000" dirty="0"/>
              <a:t>=20131113601006</a:t>
            </a:r>
          </a:p>
        </p:txBody>
      </p:sp>
    </p:spTree>
    <p:extLst>
      <p:ext uri="{BB962C8B-B14F-4D97-AF65-F5344CB8AC3E}">
        <p14:creationId xmlns:p14="http://schemas.microsoft.com/office/powerpoint/2010/main" val="404438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0E8A0-D700-35B2-3EA7-B480E3B5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2D5AE-C251-2454-46A7-C2057ADE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기초 데이터에 대한 설명</a:t>
            </a:r>
          </a:p>
        </p:txBody>
      </p:sp>
      <p:pic>
        <p:nvPicPr>
          <p:cNvPr id="7" name="내용 개체 틀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BFFDA32-24D0-176E-9FBC-28E13BB9C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" y="2076182"/>
            <a:ext cx="3636049" cy="4351338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2EBEA-F0E5-31E9-A16B-7352AE53A359}"/>
              </a:ext>
            </a:extLst>
          </p:cNvPr>
          <p:cNvSpPr txBox="1">
            <a:spLocks/>
          </p:cNvSpPr>
          <p:nvPr/>
        </p:nvSpPr>
        <p:spPr>
          <a:xfrm>
            <a:off x="4364182" y="2076182"/>
            <a:ext cx="4572000" cy="44080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ID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선수 고유번호</a:t>
            </a:r>
            <a:endParaRPr lang="en-US" altLang="ko-KR" sz="1100" dirty="0">
              <a:latin typeface="+mn-ea"/>
              <a:ea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Name : </a:t>
            </a:r>
            <a:r>
              <a:rPr lang="ko-KR" altLang="en-US" sz="1100" dirty="0" err="1">
                <a:latin typeface="+mn-ea"/>
                <a:ea typeface="+mn-ea"/>
              </a:rPr>
              <a:t>선수명</a:t>
            </a:r>
            <a:endParaRPr lang="en-US" altLang="ko-KR" sz="1100" dirty="0">
              <a:latin typeface="+mn-ea"/>
              <a:ea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Sex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성별</a:t>
            </a:r>
            <a:r>
              <a:rPr lang="en-US" altLang="ko-KR" sz="1100" dirty="0">
                <a:latin typeface="+mn-ea"/>
                <a:ea typeface="+mn-ea"/>
              </a:rPr>
              <a:t>(M or F)</a:t>
            </a:r>
          </a:p>
          <a:p>
            <a:pPr lvl="1"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Age : </a:t>
            </a:r>
            <a:r>
              <a:rPr lang="ko-KR" altLang="en-US" sz="1100" dirty="0">
                <a:latin typeface="+mn-ea"/>
                <a:ea typeface="+mn-ea"/>
              </a:rPr>
              <a:t>참가 당시 연령</a:t>
            </a:r>
            <a:endParaRPr lang="en-US" altLang="ko-KR" sz="1100" dirty="0">
              <a:latin typeface="+mn-ea"/>
              <a:ea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Height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키</a:t>
            </a:r>
            <a:r>
              <a:rPr lang="en-US" altLang="ko-KR" sz="1100" dirty="0">
                <a:latin typeface="+mn-ea"/>
                <a:ea typeface="+mn-ea"/>
              </a:rPr>
              <a:t>(cm)</a:t>
            </a:r>
          </a:p>
          <a:p>
            <a:pPr lvl="1"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Weight :</a:t>
            </a:r>
            <a:r>
              <a:rPr lang="ko-KR" altLang="en-US" sz="1100" dirty="0">
                <a:latin typeface="+mn-ea"/>
                <a:ea typeface="+mn-ea"/>
              </a:rPr>
              <a:t> 체중</a:t>
            </a:r>
            <a:r>
              <a:rPr lang="en-US" altLang="ko-KR" sz="1100" dirty="0">
                <a:latin typeface="+mn-ea"/>
                <a:ea typeface="+mn-ea"/>
              </a:rPr>
              <a:t>(kg)</a:t>
            </a:r>
          </a:p>
          <a:p>
            <a:pPr lvl="1"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Team : </a:t>
            </a:r>
            <a:r>
              <a:rPr lang="ko-KR" altLang="en-US" sz="1100" dirty="0">
                <a:latin typeface="+mn-ea"/>
                <a:ea typeface="+mn-ea"/>
              </a:rPr>
              <a:t>참가 </a:t>
            </a:r>
            <a:r>
              <a:rPr lang="ko-KR" altLang="en-US" sz="1100" dirty="0" err="1">
                <a:latin typeface="+mn-ea"/>
                <a:ea typeface="+mn-ea"/>
              </a:rPr>
              <a:t>팀명</a:t>
            </a:r>
            <a:endParaRPr lang="en-US" altLang="ko-KR" sz="1100" dirty="0">
              <a:latin typeface="+mn-ea"/>
              <a:ea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NOC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참가 선수 국가 코드</a:t>
            </a:r>
            <a:endParaRPr lang="en-US" altLang="ko-KR" sz="1100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Games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당시 올림픽 명</a:t>
            </a:r>
            <a:r>
              <a:rPr lang="en-US" altLang="ko-KR" sz="1100" dirty="0">
                <a:latin typeface="+mn-ea"/>
                <a:ea typeface="+mn-ea"/>
              </a:rPr>
              <a:t>(ex. 2024 Paris)</a:t>
            </a:r>
          </a:p>
          <a:p>
            <a:pPr lvl="1"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Year : </a:t>
            </a:r>
            <a:r>
              <a:rPr lang="ko-KR" altLang="en-US" sz="1100" dirty="0">
                <a:latin typeface="+mn-ea"/>
                <a:ea typeface="+mn-ea"/>
              </a:rPr>
              <a:t>올림픽 개최 연도</a:t>
            </a:r>
            <a:endParaRPr lang="en-US" altLang="ko-KR" sz="1100" dirty="0">
              <a:latin typeface="+mn-ea"/>
              <a:ea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Season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동계 </a:t>
            </a:r>
            <a:r>
              <a:rPr lang="en-US" altLang="ko-KR" sz="1100" dirty="0">
                <a:latin typeface="+mn-ea"/>
                <a:ea typeface="+mn-ea"/>
              </a:rPr>
              <a:t>or </a:t>
            </a:r>
            <a:r>
              <a:rPr lang="ko-KR" altLang="en-US" sz="1100" dirty="0">
                <a:latin typeface="+mn-ea"/>
                <a:ea typeface="+mn-ea"/>
              </a:rPr>
              <a:t>하계</a:t>
            </a:r>
            <a:endParaRPr lang="en-US" altLang="ko-KR" sz="1100" dirty="0">
              <a:latin typeface="+mn-ea"/>
              <a:ea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City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개최 도시</a:t>
            </a:r>
            <a:r>
              <a:rPr lang="en-US" altLang="ko-KR" sz="1100" dirty="0">
                <a:latin typeface="+mn-ea"/>
                <a:ea typeface="+mn-ea"/>
              </a:rPr>
              <a:t>(ex. Paris, Tokyo)</a:t>
            </a:r>
          </a:p>
          <a:p>
            <a:pPr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Sport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대분류 종목</a:t>
            </a:r>
            <a:r>
              <a:rPr lang="en-US" altLang="ko-KR" sz="1100" dirty="0">
                <a:latin typeface="+mn-ea"/>
                <a:ea typeface="+mn-ea"/>
              </a:rPr>
              <a:t>(ex. </a:t>
            </a:r>
            <a:r>
              <a:rPr lang="ko-KR" altLang="en-US" sz="1100" dirty="0">
                <a:latin typeface="+mn-ea"/>
                <a:ea typeface="+mn-ea"/>
              </a:rPr>
              <a:t>태권도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Event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소분류 종목</a:t>
            </a:r>
            <a:r>
              <a:rPr lang="en-US" altLang="ko-KR" sz="1100" dirty="0">
                <a:latin typeface="+mn-ea"/>
                <a:ea typeface="+mn-ea"/>
              </a:rPr>
              <a:t>(ex. </a:t>
            </a:r>
            <a:r>
              <a:rPr lang="ko-KR" altLang="en-US" sz="1100" dirty="0">
                <a:latin typeface="+mn-ea"/>
                <a:ea typeface="+mn-ea"/>
              </a:rPr>
              <a:t>태권도 </a:t>
            </a:r>
            <a:r>
              <a:rPr lang="en-US" altLang="ko-KR" sz="1100" dirty="0">
                <a:latin typeface="+mn-ea"/>
                <a:ea typeface="+mn-ea"/>
              </a:rPr>
              <a:t>-58kg</a:t>
            </a:r>
            <a:r>
              <a:rPr lang="ko-KR" altLang="en-US" sz="1100" dirty="0">
                <a:latin typeface="+mn-ea"/>
                <a:ea typeface="+mn-ea"/>
              </a:rPr>
              <a:t> 남자 개인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Medal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메달 여부</a:t>
            </a:r>
            <a:r>
              <a:rPr lang="en-US" altLang="ko-KR" sz="1100" dirty="0">
                <a:latin typeface="+mn-ea"/>
                <a:ea typeface="+mn-ea"/>
              </a:rPr>
              <a:t>,</a:t>
            </a:r>
            <a:r>
              <a:rPr lang="ko-KR" altLang="en-US" sz="1100" dirty="0">
                <a:latin typeface="+mn-ea"/>
                <a:ea typeface="+mn-ea"/>
              </a:rPr>
              <a:t> 종류</a:t>
            </a:r>
            <a:r>
              <a:rPr lang="en-US" altLang="ko-KR" sz="1100" dirty="0">
                <a:latin typeface="+mn-ea"/>
                <a:ea typeface="+mn-ea"/>
              </a:rPr>
              <a:t>(</a:t>
            </a:r>
            <a:r>
              <a:rPr lang="ko-KR" altLang="en-US" sz="1100" dirty="0">
                <a:latin typeface="+mn-ea"/>
                <a:ea typeface="+mn-ea"/>
              </a:rPr>
              <a:t>금</a:t>
            </a:r>
            <a:r>
              <a:rPr lang="en-US" altLang="ko-KR" sz="1100" dirty="0">
                <a:latin typeface="+mn-ea"/>
                <a:ea typeface="+mn-ea"/>
              </a:rPr>
              <a:t>,</a:t>
            </a:r>
            <a:r>
              <a:rPr lang="ko-KR" altLang="en-US" sz="1100" dirty="0">
                <a:latin typeface="+mn-ea"/>
                <a:ea typeface="+mn-ea"/>
              </a:rPr>
              <a:t> 은</a:t>
            </a:r>
            <a:r>
              <a:rPr lang="en-US" altLang="ko-KR" sz="1100" dirty="0">
                <a:latin typeface="+mn-ea"/>
                <a:ea typeface="+mn-ea"/>
              </a:rPr>
              <a:t>,</a:t>
            </a:r>
            <a:r>
              <a:rPr lang="ko-KR" altLang="en-US" sz="1100" dirty="0">
                <a:latin typeface="+mn-ea"/>
                <a:ea typeface="+mn-ea"/>
              </a:rPr>
              <a:t> 동</a:t>
            </a:r>
            <a:r>
              <a:rPr lang="en-US" altLang="ko-KR" sz="1100" dirty="0">
                <a:latin typeface="+mn-ea"/>
                <a:ea typeface="+mn-ea"/>
              </a:rPr>
              <a:t>,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X)</a:t>
            </a:r>
          </a:p>
          <a:p>
            <a:pPr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Region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지역</a:t>
            </a:r>
            <a:endParaRPr lang="en-US" altLang="ko-KR" sz="1100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z="1100" dirty="0">
                <a:latin typeface="+mn-ea"/>
                <a:ea typeface="+mn-ea"/>
              </a:rPr>
              <a:t>Notes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: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?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79732A-6A0C-2F07-FC8C-9F862ED68945}"/>
              </a:ext>
            </a:extLst>
          </p:cNvPr>
          <p:cNvSpPr/>
          <p:nvPr/>
        </p:nvSpPr>
        <p:spPr>
          <a:xfrm>
            <a:off x="4572000" y="2076182"/>
            <a:ext cx="2273300" cy="1886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0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8" name="Picture 4" descr="세계정상 일궈낸 '박태환 몸'의 비밀">
            <a:extLst>
              <a:ext uri="{FF2B5EF4-FFF2-40B4-BE49-F238E27FC236}">
                <a16:creationId xmlns:a16="http://schemas.microsoft.com/office/drawing/2014/main" id="{7A7613AF-DB54-DDC9-AA79-37255981C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7" r="14844" b="2"/>
          <a:stretch/>
        </p:blipFill>
        <p:spPr bwMode="auto">
          <a:xfrm>
            <a:off x="120659" y="552288"/>
            <a:ext cx="3494358" cy="575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양학선, 금메달 비결 3가지 - 스포츠종합 &gt; 기사 - 더팩트">
            <a:extLst>
              <a:ext uri="{FF2B5EF4-FFF2-40B4-BE49-F238E27FC236}">
                <a16:creationId xmlns:a16="http://schemas.microsoft.com/office/drawing/2014/main" id="{2C51F3DF-0C02-55D1-87F0-41056D941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" b="-2"/>
          <a:stretch/>
        </p:blipFill>
        <p:spPr bwMode="auto">
          <a:xfrm>
            <a:off x="3616160" y="552288"/>
            <a:ext cx="2707771" cy="575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올림픽] '8끼니 폭식' 추억 떠올린 윤성빈 &quot;가장 힘들었던 때&quot; | 연합뉴스">
            <a:extLst>
              <a:ext uri="{FF2B5EF4-FFF2-40B4-BE49-F238E27FC236}">
                <a16:creationId xmlns:a16="http://schemas.microsoft.com/office/drawing/2014/main" id="{4DEAD700-F76B-9EFC-CCEA-C3702F4E2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6986"/>
          <a:stretch/>
        </p:blipFill>
        <p:spPr bwMode="auto">
          <a:xfrm>
            <a:off x="6443447" y="552289"/>
            <a:ext cx="2579894" cy="575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E0815-4A24-9951-D809-DB68ACC344BF}"/>
              </a:ext>
            </a:extLst>
          </p:cNvPr>
          <p:cNvSpPr txBox="1"/>
          <p:nvPr/>
        </p:nvSpPr>
        <p:spPr>
          <a:xfrm>
            <a:off x="3991429" y="6303437"/>
            <a:ext cx="51525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hlinkClick r:id="rId6"/>
              </a:rPr>
              <a:t>https://www.hani.co.kr/arti/sports/sports_general/198727.html</a:t>
            </a:r>
            <a:endParaRPr lang="en-US" altLang="ko-KR" sz="1000" dirty="0"/>
          </a:p>
          <a:p>
            <a:pPr algn="r"/>
            <a:r>
              <a:rPr lang="en" altLang="ko-KR" sz="1000" dirty="0">
                <a:hlinkClick r:id="rId7"/>
              </a:rPr>
              <a:t>https://news.tf.co.kr/read/sports/1069055.htm</a:t>
            </a:r>
            <a:endParaRPr lang="en-US" altLang="ko-KR" sz="1000" dirty="0"/>
          </a:p>
          <a:p>
            <a:pPr algn="r"/>
            <a:r>
              <a:rPr lang="en" altLang="ko-KR" sz="1000" dirty="0">
                <a:hlinkClick r:id="rId8"/>
              </a:rPr>
              <a:t>https://www.yna.co.kr/view/AKR20180216028100007</a:t>
            </a:r>
            <a:endParaRPr lang="en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2352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1370</TotalTime>
  <Words>3754</Words>
  <Application>Microsoft Macintosh PowerPoint</Application>
  <PresentationFormat>화면 슬라이드 쇼(4:3)</PresentationFormat>
  <Paragraphs>475</Paragraphs>
  <Slides>71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0" baseType="lpstr">
      <vt:lpstr>Wingdings</vt:lpstr>
      <vt:lpstr>Olympic Headline</vt:lpstr>
      <vt:lpstr>Motif</vt:lpstr>
      <vt:lpstr>맑은 고딕</vt:lpstr>
      <vt:lpstr>Arial</vt:lpstr>
      <vt:lpstr>나눔스퀘어</vt:lpstr>
      <vt:lpstr>NanumSquareOTF Bold</vt:lpstr>
      <vt:lpstr>나눔스퀘어 Bold</vt:lpstr>
      <vt:lpstr>Office 테마</vt:lpstr>
      <vt:lpstr>Datathon 올림피언 bmi (1968~2016)</vt:lpstr>
      <vt:lpstr>Contents</vt:lpstr>
      <vt:lpstr>INTRODUCTION</vt:lpstr>
      <vt:lpstr>PowerPoint 프레젠테이션</vt:lpstr>
      <vt:lpstr>첨단 과학이 적용되는 스포츠</vt:lpstr>
      <vt:lpstr>PowerPoint 프레젠테이션</vt:lpstr>
      <vt:lpstr>활용 데이터</vt:lpstr>
      <vt:lpstr>기초 데이터에 대한 설명</vt:lpstr>
      <vt:lpstr>PowerPoint 프레젠테이션</vt:lpstr>
      <vt:lpstr>키 ? 체중 ?</vt:lpstr>
      <vt:lpstr>Bmi(체질량지수)란?</vt:lpstr>
      <vt:lpstr>BMI 계산 식</vt:lpstr>
      <vt:lpstr>PowerPoint 프레젠테이션</vt:lpstr>
      <vt:lpstr>데이터 전처리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최고의 신체능력을 갖춘 올림피언들은 정상 BMI에 속할 것이다.</vt:lpstr>
      <vt:lpstr>PowerPoint 프레젠테이션</vt:lpstr>
      <vt:lpstr>PowerPoint 프레젠테이션</vt:lpstr>
      <vt:lpstr>PowerPoint 프레젠테이션</vt:lpstr>
      <vt:lpstr>가설 1</vt:lpstr>
      <vt:lpstr>메달리스트와 비메달리스트간  BMI가 차이가 있을 것이다.</vt:lpstr>
      <vt:lpstr>최근 참가 올림픽 메달 종목으로 축소 - 2024 파리 하계 &amp; 2022 베이징 동계</vt:lpstr>
      <vt:lpstr>메달리스트와 비메달리스트 데이터 출력</vt:lpstr>
      <vt:lpstr>메달리스트와 비메달리스트간 비교</vt:lpstr>
      <vt:lpstr>가설 2</vt:lpstr>
      <vt:lpstr>종목별 최적의 BMI가 따로 있을 것이다.</vt:lpstr>
      <vt:lpstr>사례 1. 스피드스케이팅(거리별 분류)</vt:lpstr>
      <vt:lpstr>사례 2. 태권도(체급별 분류)</vt:lpstr>
      <vt:lpstr>PowerPoint 프레젠테이션</vt:lpstr>
      <vt:lpstr>가설 3</vt:lpstr>
      <vt:lpstr>Data analysis</vt:lpstr>
      <vt:lpstr>2024 파리올림픽 태권도 체급 분류</vt:lpstr>
      <vt:lpstr>체급별 메달리스트 BMI 분포</vt:lpstr>
      <vt:lpstr>태권도 유망주 김동규는  어떤 체급에 출전하는 것이 유리할까?</vt:lpstr>
      <vt:lpstr>PowerPoint 프레젠테이션</vt:lpstr>
      <vt:lpstr>시나리오 1. Fly(-58kg)급 참가</vt:lpstr>
      <vt:lpstr>시나리오 2. Feather(-68kg)급 참가</vt:lpstr>
      <vt:lpstr>시나리오 3. welter(-80kg)급 참가</vt:lpstr>
      <vt:lpstr>시나리오 4. heavy(+80kg)급 참가</vt:lpstr>
      <vt:lpstr>PowerPoint 프레젠테이션</vt:lpstr>
      <vt:lpstr>PowerPoint 프레젠테이션</vt:lpstr>
      <vt:lpstr>conclusion</vt:lpstr>
      <vt:lpstr>가설에 대한 검증 결과</vt:lpstr>
      <vt:lpstr>결론</vt:lpstr>
      <vt:lpstr>BMI 분석의 의의</vt:lpstr>
      <vt:lpstr>discussion</vt:lpstr>
      <vt:lpstr>사용하는 국제 단위의 차이</vt:lpstr>
      <vt:lpstr>Bmi 한계</vt:lpstr>
      <vt:lpstr>같은 BMI, 다른 몸</vt:lpstr>
      <vt:lpstr>시대에 따른 변화 반영하지 않았음</vt:lpstr>
      <vt:lpstr>시대에 따른 변화 반영하지 않았음</vt:lpstr>
      <vt:lpstr>Event의 변경</vt:lpstr>
      <vt:lpstr>역할 분담</vt:lpstr>
      <vt:lpstr>회고</vt:lpstr>
      <vt:lpstr>회고</vt:lpstr>
      <vt:lpstr>Link</vt:lpstr>
      <vt:lpstr> 동 규 우 승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김우찬</dc:creator>
  <cp:lastModifiedBy> </cp:lastModifiedBy>
  <cp:revision>47</cp:revision>
  <dcterms:created xsi:type="dcterms:W3CDTF">2023-01-03T11:32:02Z</dcterms:created>
  <dcterms:modified xsi:type="dcterms:W3CDTF">2024-10-07T08:48:17Z</dcterms:modified>
</cp:coreProperties>
</file>